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306" r:id="rId2"/>
    <p:sldId id="309" r:id="rId3"/>
    <p:sldId id="264" r:id="rId4"/>
    <p:sldId id="256" r:id="rId5"/>
    <p:sldId id="345" r:id="rId6"/>
    <p:sldId id="263" r:id="rId7"/>
    <p:sldId id="261" r:id="rId8"/>
    <p:sldId id="310" r:id="rId9"/>
    <p:sldId id="313" r:id="rId10"/>
    <p:sldId id="260" r:id="rId11"/>
    <p:sldId id="312" r:id="rId12"/>
    <p:sldId id="311" r:id="rId13"/>
    <p:sldId id="258" r:id="rId14"/>
    <p:sldId id="344" r:id="rId15"/>
    <p:sldId id="259" r:id="rId16"/>
    <p:sldId id="328" r:id="rId17"/>
    <p:sldId id="346" r:id="rId18"/>
    <p:sldId id="331" r:id="rId19"/>
    <p:sldId id="332" r:id="rId20"/>
    <p:sldId id="333" r:id="rId21"/>
    <p:sldId id="334" r:id="rId22"/>
    <p:sldId id="335" r:id="rId23"/>
    <p:sldId id="336" r:id="rId24"/>
    <p:sldId id="337" r:id="rId25"/>
    <p:sldId id="339" r:id="rId26"/>
    <p:sldId id="275" r:id="rId27"/>
    <p:sldId id="274" r:id="rId28"/>
    <p:sldId id="319" r:id="rId29"/>
    <p:sldId id="320" r:id="rId30"/>
    <p:sldId id="321" r:id="rId31"/>
    <p:sldId id="277" r:id="rId32"/>
    <p:sldId id="322" r:id="rId33"/>
    <p:sldId id="278" r:id="rId34"/>
    <p:sldId id="279" r:id="rId35"/>
    <p:sldId id="341" r:id="rId36"/>
    <p:sldId id="280" r:id="rId37"/>
    <p:sldId id="340" r:id="rId38"/>
    <p:sldId id="284" r:id="rId39"/>
    <p:sldId id="323" r:id="rId40"/>
    <p:sldId id="324" r:id="rId41"/>
    <p:sldId id="281" r:id="rId42"/>
    <p:sldId id="276" r:id="rId43"/>
    <p:sldId id="325" r:id="rId44"/>
    <p:sldId id="327" r:id="rId45"/>
    <p:sldId id="343" r:id="rId46"/>
    <p:sldId id="286" r:id="rId47"/>
    <p:sldId id="288" r:id="rId48"/>
    <p:sldId id="289" r:id="rId49"/>
    <p:sldId id="290" r:id="rId50"/>
    <p:sldId id="291" r:id="rId51"/>
    <p:sldId id="296" r:id="rId52"/>
    <p:sldId id="292" r:id="rId53"/>
    <p:sldId id="295" r:id="rId54"/>
    <p:sldId id="293" r:id="rId55"/>
    <p:sldId id="294" r:id="rId56"/>
    <p:sldId id="347" r:id="rId57"/>
    <p:sldId id="297" r:id="rId58"/>
    <p:sldId id="298" r:id="rId59"/>
    <p:sldId id="299" r:id="rId60"/>
    <p:sldId id="300" r:id="rId61"/>
    <p:sldId id="301" r:id="rId62"/>
    <p:sldId id="302" r:id="rId63"/>
    <p:sldId id="303" r:id="rId64"/>
    <p:sldId id="304" r:id="rId65"/>
    <p:sldId id="305" r:id="rId66"/>
    <p:sldId id="314" r:id="rId67"/>
    <p:sldId id="315" r:id="rId68"/>
    <p:sldId id="316" r:id="rId69"/>
    <p:sldId id="317" r:id="rId70"/>
    <p:sldId id="308"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FDC4D3-F221-4E5D-BAAD-C320375828FE}" v="128" dt="2024-11-27T16:22:39.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87746" autoAdjust="0"/>
  </p:normalViewPr>
  <p:slideViewPr>
    <p:cSldViewPr snapToGrid="0" snapToObjects="1">
      <p:cViewPr>
        <p:scale>
          <a:sx n="66" d="100"/>
          <a:sy n="66" d="100"/>
        </p:scale>
        <p:origin x="1373"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faizan" userId="f65f29c049462b58" providerId="LiveId" clId="{7C70D708-9178-4E25-BF98-9A4B3E39821A}"/>
    <pc:docChg chg="custSel modSld">
      <pc:chgData name="syed faizan" userId="f65f29c049462b58" providerId="LiveId" clId="{7C70D708-9178-4E25-BF98-9A4B3E39821A}" dt="2024-11-02T15:45:08.723" v="14" actId="14100"/>
      <pc:docMkLst>
        <pc:docMk/>
      </pc:docMkLst>
      <pc:sldChg chg="addSp delSp modSp mod">
        <pc:chgData name="syed faizan" userId="f65f29c049462b58" providerId="LiveId" clId="{7C70D708-9178-4E25-BF98-9A4B3E39821A}" dt="2024-11-02T15:45:08.723" v="14" actId="14100"/>
        <pc:sldMkLst>
          <pc:docMk/>
          <pc:sldMk cId="2469342991" sldId="329"/>
        </pc:sldMkLst>
        <pc:spChg chg="del mod">
          <ac:chgData name="syed faizan" userId="f65f29c049462b58" providerId="LiveId" clId="{7C70D708-9178-4E25-BF98-9A4B3E39821A}" dt="2024-11-02T15:44:40.607" v="7" actId="21"/>
          <ac:spMkLst>
            <pc:docMk/>
            <pc:sldMk cId="2469342991" sldId="329"/>
            <ac:spMk id="5" creationId="{92564EB3-A081-9F05-D404-81815A07A4A6}"/>
          </ac:spMkLst>
        </pc:spChg>
        <pc:picChg chg="add mod">
          <ac:chgData name="syed faizan" userId="f65f29c049462b58" providerId="LiveId" clId="{7C70D708-9178-4E25-BF98-9A4B3E39821A}" dt="2024-11-02T15:45:08.723" v="14" actId="14100"/>
          <ac:picMkLst>
            <pc:docMk/>
            <pc:sldMk cId="2469342991" sldId="329"/>
            <ac:picMk id="6" creationId="{7A2D6F60-4368-144F-620C-10FB6F4037F3}"/>
          </ac:picMkLst>
        </pc:picChg>
        <pc:picChg chg="del">
          <ac:chgData name="syed faizan" userId="f65f29c049462b58" providerId="LiveId" clId="{7C70D708-9178-4E25-BF98-9A4B3E39821A}" dt="2024-11-02T15:43:43.743" v="0" actId="478"/>
          <ac:picMkLst>
            <pc:docMk/>
            <pc:sldMk cId="2469342991" sldId="329"/>
            <ac:picMk id="7" creationId="{35BECF68-C790-C537-636F-7BCD56A6FD12}"/>
          </ac:picMkLst>
        </pc:picChg>
      </pc:sldChg>
    </pc:docChg>
  </pc:docChgLst>
  <pc:docChgLst>
    <pc:chgData name="syed faizan" userId="f65f29c049462b58" providerId="LiveId" clId="{94FDC4D3-F221-4E5D-BAAD-C320375828FE}"/>
    <pc:docChg chg="undo custSel addSld delSld modSld sldOrd">
      <pc:chgData name="syed faizan" userId="f65f29c049462b58" providerId="LiveId" clId="{94FDC4D3-F221-4E5D-BAAD-C320375828FE}" dt="2024-11-27T16:26:50.618" v="1119" actId="14100"/>
      <pc:docMkLst>
        <pc:docMk/>
      </pc:docMkLst>
      <pc:sldChg chg="modSp mod">
        <pc:chgData name="syed faizan" userId="f65f29c049462b58" providerId="LiveId" clId="{94FDC4D3-F221-4E5D-BAAD-C320375828FE}" dt="2024-11-27T14:31:34.188" v="598" actId="20578"/>
        <pc:sldMkLst>
          <pc:docMk/>
          <pc:sldMk cId="3101064770" sldId="256"/>
        </pc:sldMkLst>
        <pc:spChg chg="mod">
          <ac:chgData name="syed faizan" userId="f65f29c049462b58" providerId="LiveId" clId="{94FDC4D3-F221-4E5D-BAAD-C320375828FE}" dt="2024-11-27T11:39:17.381" v="164" actId="255"/>
          <ac:spMkLst>
            <pc:docMk/>
            <pc:sldMk cId="3101064770" sldId="256"/>
            <ac:spMk id="3" creationId="{98A9CC94-B2AF-D641-A3C3-6E69F29F668F}"/>
          </ac:spMkLst>
        </pc:spChg>
        <pc:spChg chg="mod">
          <ac:chgData name="syed faizan" userId="f65f29c049462b58" providerId="LiveId" clId="{94FDC4D3-F221-4E5D-BAAD-C320375828FE}" dt="2024-11-27T14:31:34.188" v="598" actId="20578"/>
          <ac:spMkLst>
            <pc:docMk/>
            <pc:sldMk cId="3101064770" sldId="256"/>
            <ac:spMk id="9" creationId="{309CA8DB-6781-FF41-9C02-D5DE58DE9A08}"/>
          </ac:spMkLst>
        </pc:spChg>
      </pc:sldChg>
      <pc:sldChg chg="addSp delSp modSp del mod">
        <pc:chgData name="syed faizan" userId="f65f29c049462b58" providerId="LiveId" clId="{94FDC4D3-F221-4E5D-BAAD-C320375828FE}" dt="2024-11-27T11:21:05.982" v="65" actId="2696"/>
        <pc:sldMkLst>
          <pc:docMk/>
          <pc:sldMk cId="2152714440" sldId="257"/>
        </pc:sldMkLst>
        <pc:spChg chg="mod">
          <ac:chgData name="syed faizan" userId="f65f29c049462b58" providerId="LiveId" clId="{94FDC4D3-F221-4E5D-BAAD-C320375828FE}" dt="2024-11-27T11:19:16.335" v="64" actId="26606"/>
          <ac:spMkLst>
            <pc:docMk/>
            <pc:sldMk cId="2152714440" sldId="257"/>
            <ac:spMk id="2" creationId="{BC72EE79-B677-904B-8CBC-D594D8AE8B6D}"/>
          </ac:spMkLst>
        </pc:spChg>
        <pc:spChg chg="mod">
          <ac:chgData name="syed faizan" userId="f65f29c049462b58" providerId="LiveId" clId="{94FDC4D3-F221-4E5D-BAAD-C320375828FE}" dt="2024-11-27T11:19:16.335" v="64" actId="26606"/>
          <ac:spMkLst>
            <pc:docMk/>
            <pc:sldMk cId="2152714440" sldId="257"/>
            <ac:spMk id="3" creationId="{CB394E12-7E65-AE4A-B068-3CCC10C63406}"/>
          </ac:spMkLst>
        </pc:spChg>
        <pc:spChg chg="mod ord">
          <ac:chgData name="syed faizan" userId="f65f29c049462b58" providerId="LiveId" clId="{94FDC4D3-F221-4E5D-BAAD-C320375828FE}" dt="2024-11-27T11:19:16.335" v="64" actId="26606"/>
          <ac:spMkLst>
            <pc:docMk/>
            <pc:sldMk cId="2152714440" sldId="257"/>
            <ac:spMk id="8" creationId="{404FC88A-F703-5849-883A-D1A5E18332B1}"/>
          </ac:spMkLst>
        </pc:spChg>
        <pc:spChg chg="del">
          <ac:chgData name="syed faizan" userId="f65f29c049462b58" providerId="LiveId" clId="{94FDC4D3-F221-4E5D-BAAD-C320375828FE}" dt="2024-11-27T11:19:16.335" v="64" actId="26606"/>
          <ac:spMkLst>
            <pc:docMk/>
            <pc:sldMk cId="2152714440" sldId="257"/>
            <ac:spMk id="30" creationId="{A8908DB7-C3A6-4FCB-9820-CEE02B398C4A}"/>
          </ac:spMkLst>
        </pc:spChg>
        <pc:spChg chg="del">
          <ac:chgData name="syed faizan" userId="f65f29c049462b58" providerId="LiveId" clId="{94FDC4D3-F221-4E5D-BAAD-C320375828FE}" dt="2024-11-27T11:19:16.335" v="64" actId="26606"/>
          <ac:spMkLst>
            <pc:docMk/>
            <pc:sldMk cId="2152714440" sldId="257"/>
            <ac:spMk id="32" creationId="{535742DD-1B16-4E9D-B715-0D74B4574A68}"/>
          </ac:spMkLst>
        </pc:spChg>
        <pc:spChg chg="add">
          <ac:chgData name="syed faizan" userId="f65f29c049462b58" providerId="LiveId" clId="{94FDC4D3-F221-4E5D-BAAD-C320375828FE}" dt="2024-11-27T11:19:16.335" v="64" actId="26606"/>
          <ac:spMkLst>
            <pc:docMk/>
            <pc:sldMk cId="2152714440" sldId="257"/>
            <ac:spMk id="37" creationId="{201CC55D-ED54-4C5C-95E6-10947BD1103B}"/>
          </ac:spMkLst>
        </pc:spChg>
        <pc:spChg chg="add">
          <ac:chgData name="syed faizan" userId="f65f29c049462b58" providerId="LiveId" clId="{94FDC4D3-F221-4E5D-BAAD-C320375828FE}" dt="2024-11-27T11:19:16.335" v="64" actId="26606"/>
          <ac:spMkLst>
            <pc:docMk/>
            <pc:sldMk cId="2152714440" sldId="257"/>
            <ac:spMk id="43" creationId="{3873B707-463F-40B0-8227-E8CC6C67EB25}"/>
          </ac:spMkLst>
        </pc:spChg>
        <pc:spChg chg="add">
          <ac:chgData name="syed faizan" userId="f65f29c049462b58" providerId="LiveId" clId="{94FDC4D3-F221-4E5D-BAAD-C320375828FE}" dt="2024-11-27T11:19:16.335" v="64" actId="26606"/>
          <ac:spMkLst>
            <pc:docMk/>
            <pc:sldMk cId="2152714440" sldId="257"/>
            <ac:spMk id="45" creationId="{C13237C8-E62C-4F0D-A318-BD6FB6C2D138}"/>
          </ac:spMkLst>
        </pc:spChg>
        <pc:spChg chg="add">
          <ac:chgData name="syed faizan" userId="f65f29c049462b58" providerId="LiveId" clId="{94FDC4D3-F221-4E5D-BAAD-C320375828FE}" dt="2024-11-27T11:19:16.335" v="64" actId="26606"/>
          <ac:spMkLst>
            <pc:docMk/>
            <pc:sldMk cId="2152714440" sldId="257"/>
            <ac:spMk id="47" creationId="{19C9EAEA-39D0-4B0E-A0EB-51E7B26740B1}"/>
          </ac:spMkLst>
        </pc:spChg>
        <pc:grpChg chg="add">
          <ac:chgData name="syed faizan" userId="f65f29c049462b58" providerId="LiveId" clId="{94FDC4D3-F221-4E5D-BAAD-C320375828FE}" dt="2024-11-27T11:19:16.335" v="64" actId="26606"/>
          <ac:grpSpMkLst>
            <pc:docMk/>
            <pc:sldMk cId="2152714440" sldId="257"/>
            <ac:grpSpMk id="39" creationId="{1DE889C7-FAD6-4397-98E2-05D503484459}"/>
          </ac:grpSpMkLst>
        </pc:grpChg>
        <pc:picChg chg="mod">
          <ac:chgData name="syed faizan" userId="f65f29c049462b58" providerId="LiveId" clId="{94FDC4D3-F221-4E5D-BAAD-C320375828FE}" dt="2024-11-27T11:19:16.335" v="64" actId="26606"/>
          <ac:picMkLst>
            <pc:docMk/>
            <pc:sldMk cId="2152714440" sldId="257"/>
            <ac:picMk id="9" creationId="{4F33E2B5-57EA-3E44-9B9F-FA26EE601A8D}"/>
          </ac:picMkLst>
        </pc:picChg>
      </pc:sldChg>
      <pc:sldChg chg="addSp delSp modSp mod">
        <pc:chgData name="syed faizan" userId="f65f29c049462b58" providerId="LiveId" clId="{94FDC4D3-F221-4E5D-BAAD-C320375828FE}" dt="2024-11-27T13:35:44.451" v="274" actId="14100"/>
        <pc:sldMkLst>
          <pc:docMk/>
          <pc:sldMk cId="3956943274" sldId="258"/>
        </pc:sldMkLst>
        <pc:spChg chg="mod">
          <ac:chgData name="syed faizan" userId="f65f29c049462b58" providerId="LiveId" clId="{94FDC4D3-F221-4E5D-BAAD-C320375828FE}" dt="2024-11-27T11:21:20.777" v="66" actId="26606"/>
          <ac:spMkLst>
            <pc:docMk/>
            <pc:sldMk cId="3956943274" sldId="258"/>
            <ac:spMk id="2" creationId="{9F620470-1056-6840-A685-AA1D34193CCB}"/>
          </ac:spMkLst>
        </pc:spChg>
        <pc:spChg chg="add mod">
          <ac:chgData name="syed faizan" userId="f65f29c049462b58" providerId="LiveId" clId="{94FDC4D3-F221-4E5D-BAAD-C320375828FE}" dt="2024-11-27T11:37:55.583" v="154" actId="1076"/>
          <ac:spMkLst>
            <pc:docMk/>
            <pc:sldMk cId="3956943274" sldId="258"/>
            <ac:spMk id="3" creationId="{4D810433-555E-7E34-A035-B16BA240BC96}"/>
          </ac:spMkLst>
        </pc:spChg>
        <pc:spChg chg="add mod">
          <ac:chgData name="syed faizan" userId="f65f29c049462b58" providerId="LiveId" clId="{94FDC4D3-F221-4E5D-BAAD-C320375828FE}" dt="2024-11-27T13:35:44.451" v="274" actId="14100"/>
          <ac:spMkLst>
            <pc:docMk/>
            <pc:sldMk cId="3956943274" sldId="258"/>
            <ac:spMk id="4" creationId="{3D0ECF80-523B-D5C7-B9A6-F81BF1C76284}"/>
          </ac:spMkLst>
        </pc:spChg>
        <pc:spChg chg="mod">
          <ac:chgData name="syed faizan" userId="f65f29c049462b58" providerId="LiveId" clId="{94FDC4D3-F221-4E5D-BAAD-C320375828FE}" dt="2024-11-27T11:34:12.224" v="145" actId="21"/>
          <ac:spMkLst>
            <pc:docMk/>
            <pc:sldMk cId="3956943274" sldId="258"/>
            <ac:spMk id="10" creationId="{03193757-164D-71FF-93E6-1C09FC91A511}"/>
          </ac:spMkLst>
        </pc:spChg>
        <pc:spChg chg="del">
          <ac:chgData name="syed faizan" userId="f65f29c049462b58" providerId="LiveId" clId="{94FDC4D3-F221-4E5D-BAAD-C320375828FE}" dt="2024-11-27T11:21:20.777" v="66" actId="26606"/>
          <ac:spMkLst>
            <pc:docMk/>
            <pc:sldMk cId="3956943274" sldId="258"/>
            <ac:spMk id="92" creationId="{A8908DB7-C3A6-4FCB-9820-CEE02B398C4A}"/>
          </ac:spMkLst>
        </pc:spChg>
        <pc:spChg chg="del">
          <ac:chgData name="syed faizan" userId="f65f29c049462b58" providerId="LiveId" clId="{94FDC4D3-F221-4E5D-BAAD-C320375828FE}" dt="2024-11-27T11:21:20.777" v="66" actId="26606"/>
          <ac:spMkLst>
            <pc:docMk/>
            <pc:sldMk cId="3956943274" sldId="258"/>
            <ac:spMk id="94" creationId="{535742DD-1B16-4E9D-B715-0D74B4574A68}"/>
          </ac:spMkLst>
        </pc:spChg>
        <pc:spChg chg="add">
          <ac:chgData name="syed faizan" userId="f65f29c049462b58" providerId="LiveId" clId="{94FDC4D3-F221-4E5D-BAAD-C320375828FE}" dt="2024-11-27T11:21:20.777" v="66" actId="26606"/>
          <ac:spMkLst>
            <pc:docMk/>
            <pc:sldMk cId="3956943274" sldId="258"/>
            <ac:spMk id="99" creationId="{201CC55D-ED54-4C5C-95E6-10947BD1103B}"/>
          </ac:spMkLst>
        </pc:spChg>
        <pc:spChg chg="add">
          <ac:chgData name="syed faizan" userId="f65f29c049462b58" providerId="LiveId" clId="{94FDC4D3-F221-4E5D-BAAD-C320375828FE}" dt="2024-11-27T11:21:20.777" v="66" actId="26606"/>
          <ac:spMkLst>
            <pc:docMk/>
            <pc:sldMk cId="3956943274" sldId="258"/>
            <ac:spMk id="105" creationId="{3873B707-463F-40B0-8227-E8CC6C67EB25}"/>
          </ac:spMkLst>
        </pc:spChg>
        <pc:spChg chg="add">
          <ac:chgData name="syed faizan" userId="f65f29c049462b58" providerId="LiveId" clId="{94FDC4D3-F221-4E5D-BAAD-C320375828FE}" dt="2024-11-27T11:21:20.777" v="66" actId="26606"/>
          <ac:spMkLst>
            <pc:docMk/>
            <pc:sldMk cId="3956943274" sldId="258"/>
            <ac:spMk id="107" creationId="{C13237C8-E62C-4F0D-A318-BD6FB6C2D138}"/>
          </ac:spMkLst>
        </pc:spChg>
        <pc:spChg chg="add">
          <ac:chgData name="syed faizan" userId="f65f29c049462b58" providerId="LiveId" clId="{94FDC4D3-F221-4E5D-BAAD-C320375828FE}" dt="2024-11-27T11:21:20.777" v="66" actId="26606"/>
          <ac:spMkLst>
            <pc:docMk/>
            <pc:sldMk cId="3956943274" sldId="258"/>
            <ac:spMk id="109" creationId="{19C9EAEA-39D0-4B0E-A0EB-51E7B26740B1}"/>
          </ac:spMkLst>
        </pc:spChg>
        <pc:grpChg chg="add">
          <ac:chgData name="syed faizan" userId="f65f29c049462b58" providerId="LiveId" clId="{94FDC4D3-F221-4E5D-BAAD-C320375828FE}" dt="2024-11-27T11:21:20.777" v="66" actId="26606"/>
          <ac:grpSpMkLst>
            <pc:docMk/>
            <pc:sldMk cId="3956943274" sldId="258"/>
            <ac:grpSpMk id="101" creationId="{1DE889C7-FAD6-4397-98E2-05D503484459}"/>
          </ac:grpSpMkLst>
        </pc:grpChg>
        <pc:picChg chg="mod ord">
          <ac:chgData name="syed faizan" userId="f65f29c049462b58" providerId="LiveId" clId="{94FDC4D3-F221-4E5D-BAAD-C320375828FE}" dt="2024-11-27T11:21:20.777" v="66" actId="26606"/>
          <ac:picMkLst>
            <pc:docMk/>
            <pc:sldMk cId="3956943274" sldId="258"/>
            <ac:picMk id="5" creationId="{D8C0D4CC-07F2-6A46-83E8-A0ABB1A9F355}"/>
          </ac:picMkLst>
        </pc:picChg>
      </pc:sldChg>
      <pc:sldChg chg="addSp delSp modSp mod">
        <pc:chgData name="syed faizan" userId="f65f29c049462b58" providerId="LiveId" clId="{94FDC4D3-F221-4E5D-BAAD-C320375828FE}" dt="2024-11-27T14:08:33.260" v="487" actId="20577"/>
        <pc:sldMkLst>
          <pc:docMk/>
          <pc:sldMk cId="1035354031" sldId="259"/>
        </pc:sldMkLst>
        <pc:spChg chg="mod">
          <ac:chgData name="syed faizan" userId="f65f29c049462b58" providerId="LiveId" clId="{94FDC4D3-F221-4E5D-BAAD-C320375828FE}" dt="2024-11-27T14:07:50.036" v="480" actId="113"/>
          <ac:spMkLst>
            <pc:docMk/>
            <pc:sldMk cId="1035354031" sldId="259"/>
            <ac:spMk id="2" creationId="{0E86ADD2-1E97-CC4C-9DEF-3E780C5A287C}"/>
          </ac:spMkLst>
        </pc:spChg>
        <pc:spChg chg="add mod ord">
          <ac:chgData name="syed faizan" userId="f65f29c049462b58" providerId="LiveId" clId="{94FDC4D3-F221-4E5D-BAAD-C320375828FE}" dt="2024-11-27T14:08:33.260" v="487" actId="20577"/>
          <ac:spMkLst>
            <pc:docMk/>
            <pc:sldMk cId="1035354031" sldId="259"/>
            <ac:spMk id="4" creationId="{6FA8C883-0778-1A7B-B673-27615BD89827}"/>
          </ac:spMkLst>
        </pc:spChg>
        <pc:spChg chg="mod ord">
          <ac:chgData name="syed faizan" userId="f65f29c049462b58" providerId="LiveId" clId="{94FDC4D3-F221-4E5D-BAAD-C320375828FE}" dt="2024-11-27T14:07:13.869" v="477" actId="26606"/>
          <ac:spMkLst>
            <pc:docMk/>
            <pc:sldMk cId="1035354031" sldId="259"/>
            <ac:spMk id="7" creationId="{6F743AD0-F9AC-6903-62EC-C46A6EE0A85A}"/>
          </ac:spMkLst>
        </pc:spChg>
        <pc:spChg chg="del">
          <ac:chgData name="syed faizan" userId="f65f29c049462b58" providerId="LiveId" clId="{94FDC4D3-F221-4E5D-BAAD-C320375828FE}" dt="2024-11-27T11:21:27.442" v="67" actId="26606"/>
          <ac:spMkLst>
            <pc:docMk/>
            <pc:sldMk cId="1035354031" sldId="259"/>
            <ac:spMk id="30" creationId="{A8908DB7-C3A6-4FCB-9820-CEE02B398C4A}"/>
          </ac:spMkLst>
        </pc:spChg>
        <pc:spChg chg="del">
          <ac:chgData name="syed faizan" userId="f65f29c049462b58" providerId="LiveId" clId="{94FDC4D3-F221-4E5D-BAAD-C320375828FE}" dt="2024-11-27T11:21:27.442" v="67" actId="26606"/>
          <ac:spMkLst>
            <pc:docMk/>
            <pc:sldMk cId="1035354031" sldId="259"/>
            <ac:spMk id="31" creationId="{535742DD-1B16-4E9D-B715-0D74B4574A68}"/>
          </ac:spMkLst>
        </pc:spChg>
        <pc:spChg chg="add del">
          <ac:chgData name="syed faizan" userId="f65f29c049462b58" providerId="LiveId" clId="{94FDC4D3-F221-4E5D-BAAD-C320375828FE}" dt="2024-11-27T14:05:01.811" v="453" actId="26606"/>
          <ac:spMkLst>
            <pc:docMk/>
            <pc:sldMk cId="1035354031" sldId="259"/>
            <ac:spMk id="36" creationId="{201CC55D-ED54-4C5C-95E6-10947BD1103B}"/>
          </ac:spMkLst>
        </pc:spChg>
        <pc:spChg chg="add del">
          <ac:chgData name="syed faizan" userId="f65f29c049462b58" providerId="LiveId" clId="{94FDC4D3-F221-4E5D-BAAD-C320375828FE}" dt="2024-11-27T14:05:01.811" v="453" actId="26606"/>
          <ac:spMkLst>
            <pc:docMk/>
            <pc:sldMk cId="1035354031" sldId="259"/>
            <ac:spMk id="42" creationId="{3873B707-463F-40B0-8227-E8CC6C67EB25}"/>
          </ac:spMkLst>
        </pc:spChg>
        <pc:spChg chg="add del">
          <ac:chgData name="syed faizan" userId="f65f29c049462b58" providerId="LiveId" clId="{94FDC4D3-F221-4E5D-BAAD-C320375828FE}" dt="2024-11-27T14:05:01.811" v="453" actId="26606"/>
          <ac:spMkLst>
            <pc:docMk/>
            <pc:sldMk cId="1035354031" sldId="259"/>
            <ac:spMk id="44" creationId="{C13237C8-E62C-4F0D-A318-BD6FB6C2D138}"/>
          </ac:spMkLst>
        </pc:spChg>
        <pc:spChg chg="add del">
          <ac:chgData name="syed faizan" userId="f65f29c049462b58" providerId="LiveId" clId="{94FDC4D3-F221-4E5D-BAAD-C320375828FE}" dt="2024-11-27T14:05:01.811" v="453" actId="26606"/>
          <ac:spMkLst>
            <pc:docMk/>
            <pc:sldMk cId="1035354031" sldId="259"/>
            <ac:spMk id="46" creationId="{19C9EAEA-39D0-4B0E-A0EB-51E7B26740B1}"/>
          </ac:spMkLst>
        </pc:spChg>
        <pc:spChg chg="add del">
          <ac:chgData name="syed faizan" userId="f65f29c049462b58" providerId="LiveId" clId="{94FDC4D3-F221-4E5D-BAAD-C320375828FE}" dt="2024-11-27T14:07:13.869" v="477" actId="26606"/>
          <ac:spMkLst>
            <pc:docMk/>
            <pc:sldMk cId="1035354031" sldId="259"/>
            <ac:spMk id="51" creationId="{7FEAE179-C525-48F3-AD47-0E9E2B6F2E2E}"/>
          </ac:spMkLst>
        </pc:spChg>
        <pc:spChg chg="add del">
          <ac:chgData name="syed faizan" userId="f65f29c049462b58" providerId="LiveId" clId="{94FDC4D3-F221-4E5D-BAAD-C320375828FE}" dt="2024-11-27T14:07:13.869" v="477" actId="26606"/>
          <ac:spMkLst>
            <pc:docMk/>
            <pc:sldMk cId="1035354031" sldId="259"/>
            <ac:spMk id="53" creationId="{95C8260E-968F-44E8-A823-ABB431311926}"/>
          </ac:spMkLst>
        </pc:spChg>
        <pc:spChg chg="add del">
          <ac:chgData name="syed faizan" userId="f65f29c049462b58" providerId="LiveId" clId="{94FDC4D3-F221-4E5D-BAAD-C320375828FE}" dt="2024-11-27T14:07:13.869" v="477" actId="26606"/>
          <ac:spMkLst>
            <pc:docMk/>
            <pc:sldMk cId="1035354031" sldId="259"/>
            <ac:spMk id="55" creationId="{2C1BBA94-3F40-40AA-8BB9-E69E25E537C1}"/>
          </ac:spMkLst>
        </pc:spChg>
        <pc:spChg chg="add del">
          <ac:chgData name="syed faizan" userId="f65f29c049462b58" providerId="LiveId" clId="{94FDC4D3-F221-4E5D-BAAD-C320375828FE}" dt="2024-11-27T14:07:13.869" v="477" actId="26606"/>
          <ac:spMkLst>
            <pc:docMk/>
            <pc:sldMk cId="1035354031" sldId="259"/>
            <ac:spMk id="57" creationId="{FE43805F-24A6-46A4-B19B-54F28347355C}"/>
          </ac:spMkLst>
        </pc:spChg>
        <pc:spChg chg="add del">
          <ac:chgData name="syed faizan" userId="f65f29c049462b58" providerId="LiveId" clId="{94FDC4D3-F221-4E5D-BAAD-C320375828FE}" dt="2024-11-27T14:07:38.339" v="479" actId="26606"/>
          <ac:spMkLst>
            <pc:docMk/>
            <pc:sldMk cId="1035354031" sldId="259"/>
            <ac:spMk id="62" creationId="{201CC55D-ED54-4C5C-95E6-10947BD1103B}"/>
          </ac:spMkLst>
        </pc:spChg>
        <pc:spChg chg="add del">
          <ac:chgData name="syed faizan" userId="f65f29c049462b58" providerId="LiveId" clId="{94FDC4D3-F221-4E5D-BAAD-C320375828FE}" dt="2024-11-27T14:07:38.339" v="479" actId="26606"/>
          <ac:spMkLst>
            <pc:docMk/>
            <pc:sldMk cId="1035354031" sldId="259"/>
            <ac:spMk id="68" creationId="{3873B707-463F-40B0-8227-E8CC6C67EB25}"/>
          </ac:spMkLst>
        </pc:spChg>
        <pc:spChg chg="add del">
          <ac:chgData name="syed faizan" userId="f65f29c049462b58" providerId="LiveId" clId="{94FDC4D3-F221-4E5D-BAAD-C320375828FE}" dt="2024-11-27T14:07:38.339" v="479" actId="26606"/>
          <ac:spMkLst>
            <pc:docMk/>
            <pc:sldMk cId="1035354031" sldId="259"/>
            <ac:spMk id="70" creationId="{C13237C8-E62C-4F0D-A318-BD6FB6C2D138}"/>
          </ac:spMkLst>
        </pc:spChg>
        <pc:spChg chg="add del">
          <ac:chgData name="syed faizan" userId="f65f29c049462b58" providerId="LiveId" clId="{94FDC4D3-F221-4E5D-BAAD-C320375828FE}" dt="2024-11-27T14:07:38.339" v="479" actId="26606"/>
          <ac:spMkLst>
            <pc:docMk/>
            <pc:sldMk cId="1035354031" sldId="259"/>
            <ac:spMk id="72" creationId="{19C9EAEA-39D0-4B0E-A0EB-51E7B26740B1}"/>
          </ac:spMkLst>
        </pc:spChg>
        <pc:spChg chg="add">
          <ac:chgData name="syed faizan" userId="f65f29c049462b58" providerId="LiveId" clId="{94FDC4D3-F221-4E5D-BAAD-C320375828FE}" dt="2024-11-27T14:07:38.339" v="479" actId="26606"/>
          <ac:spMkLst>
            <pc:docMk/>
            <pc:sldMk cId="1035354031" sldId="259"/>
            <ac:spMk id="77" creationId="{7FEAE179-C525-48F3-AD47-0E9E2B6F2E2E}"/>
          </ac:spMkLst>
        </pc:spChg>
        <pc:spChg chg="add">
          <ac:chgData name="syed faizan" userId="f65f29c049462b58" providerId="LiveId" clId="{94FDC4D3-F221-4E5D-BAAD-C320375828FE}" dt="2024-11-27T14:07:38.339" v="479" actId="26606"/>
          <ac:spMkLst>
            <pc:docMk/>
            <pc:sldMk cId="1035354031" sldId="259"/>
            <ac:spMk id="79" creationId="{95C8260E-968F-44E8-A823-ABB431311926}"/>
          </ac:spMkLst>
        </pc:spChg>
        <pc:spChg chg="add">
          <ac:chgData name="syed faizan" userId="f65f29c049462b58" providerId="LiveId" clId="{94FDC4D3-F221-4E5D-BAAD-C320375828FE}" dt="2024-11-27T14:07:38.339" v="479" actId="26606"/>
          <ac:spMkLst>
            <pc:docMk/>
            <pc:sldMk cId="1035354031" sldId="259"/>
            <ac:spMk id="81" creationId="{2C1BBA94-3F40-40AA-8BB9-E69E25E537C1}"/>
          </ac:spMkLst>
        </pc:spChg>
        <pc:spChg chg="add">
          <ac:chgData name="syed faizan" userId="f65f29c049462b58" providerId="LiveId" clId="{94FDC4D3-F221-4E5D-BAAD-C320375828FE}" dt="2024-11-27T14:07:38.339" v="479" actId="26606"/>
          <ac:spMkLst>
            <pc:docMk/>
            <pc:sldMk cId="1035354031" sldId="259"/>
            <ac:spMk id="83" creationId="{FE43805F-24A6-46A4-B19B-54F28347355C}"/>
          </ac:spMkLst>
        </pc:spChg>
        <pc:grpChg chg="add del">
          <ac:chgData name="syed faizan" userId="f65f29c049462b58" providerId="LiveId" clId="{94FDC4D3-F221-4E5D-BAAD-C320375828FE}" dt="2024-11-27T14:05:01.811" v="453" actId="26606"/>
          <ac:grpSpMkLst>
            <pc:docMk/>
            <pc:sldMk cId="1035354031" sldId="259"/>
            <ac:grpSpMk id="38" creationId="{1DE889C7-FAD6-4397-98E2-05D503484459}"/>
          </ac:grpSpMkLst>
        </pc:grpChg>
        <pc:grpChg chg="add del">
          <ac:chgData name="syed faizan" userId="f65f29c049462b58" providerId="LiveId" clId="{94FDC4D3-F221-4E5D-BAAD-C320375828FE}" dt="2024-11-27T14:07:38.339" v="479" actId="26606"/>
          <ac:grpSpMkLst>
            <pc:docMk/>
            <pc:sldMk cId="1035354031" sldId="259"/>
            <ac:grpSpMk id="64" creationId="{1DE889C7-FAD6-4397-98E2-05D503484459}"/>
          </ac:grpSpMkLst>
        </pc:grpChg>
        <pc:picChg chg="mod ord modCrop">
          <ac:chgData name="syed faizan" userId="f65f29c049462b58" providerId="LiveId" clId="{94FDC4D3-F221-4E5D-BAAD-C320375828FE}" dt="2024-11-27T14:07:38.339" v="479" actId="26606"/>
          <ac:picMkLst>
            <pc:docMk/>
            <pc:sldMk cId="1035354031" sldId="259"/>
            <ac:picMk id="5" creationId="{0B937690-719C-7444-93FF-DE5FE4A1C7B4}"/>
          </ac:picMkLst>
        </pc:picChg>
      </pc:sldChg>
      <pc:sldChg chg="addSp delSp modSp mod ord">
        <pc:chgData name="syed faizan" userId="f65f29c049462b58" providerId="LiveId" clId="{94FDC4D3-F221-4E5D-BAAD-C320375828FE}" dt="2024-11-27T14:34:41.325" v="618" actId="27636"/>
        <pc:sldMkLst>
          <pc:docMk/>
          <pc:sldMk cId="2314340692" sldId="260"/>
        </pc:sldMkLst>
        <pc:spChg chg="mod">
          <ac:chgData name="syed faizan" userId="f65f29c049462b58" providerId="LiveId" clId="{94FDC4D3-F221-4E5D-BAAD-C320375828FE}" dt="2024-11-27T13:58:20.229" v="378" actId="2711"/>
          <ac:spMkLst>
            <pc:docMk/>
            <pc:sldMk cId="2314340692" sldId="260"/>
            <ac:spMk id="2" creationId="{C879F5F5-4641-1D44-9A5F-6EEF8A913238}"/>
          </ac:spMkLst>
        </pc:spChg>
        <pc:spChg chg="mod">
          <ac:chgData name="syed faizan" userId="f65f29c049462b58" providerId="LiveId" clId="{94FDC4D3-F221-4E5D-BAAD-C320375828FE}" dt="2024-11-27T11:42:01.340" v="193" actId="27636"/>
          <ac:spMkLst>
            <pc:docMk/>
            <pc:sldMk cId="2314340692" sldId="260"/>
            <ac:spMk id="3" creationId="{7FB3F163-4103-6844-AE5A-83523EA48797}"/>
          </ac:spMkLst>
        </pc:spChg>
        <pc:spChg chg="add mod ord">
          <ac:chgData name="syed faizan" userId="f65f29c049462b58" providerId="LiveId" clId="{94FDC4D3-F221-4E5D-BAAD-C320375828FE}" dt="2024-11-27T14:34:41.325" v="618" actId="27636"/>
          <ac:spMkLst>
            <pc:docMk/>
            <pc:sldMk cId="2314340692" sldId="260"/>
            <ac:spMk id="4" creationId="{2BBA9A7E-9935-594C-AEDE-63995DB0F211}"/>
          </ac:spMkLst>
        </pc:spChg>
        <pc:spChg chg="del">
          <ac:chgData name="syed faizan" userId="f65f29c049462b58" providerId="LiveId" clId="{94FDC4D3-F221-4E5D-BAAD-C320375828FE}" dt="2024-11-27T11:42:42.968" v="197" actId="26606"/>
          <ac:spMkLst>
            <pc:docMk/>
            <pc:sldMk cId="2314340692" sldId="260"/>
            <ac:spMk id="33" creationId="{A8908DB7-C3A6-4FCB-9820-CEE02B398C4A}"/>
          </ac:spMkLst>
        </pc:spChg>
        <pc:spChg chg="del">
          <ac:chgData name="syed faizan" userId="f65f29c049462b58" providerId="LiveId" clId="{94FDC4D3-F221-4E5D-BAAD-C320375828FE}" dt="2024-11-27T11:42:42.968" v="197" actId="26606"/>
          <ac:spMkLst>
            <pc:docMk/>
            <pc:sldMk cId="2314340692" sldId="260"/>
            <ac:spMk id="35" creationId="{535742DD-1B16-4E9D-B715-0D74B4574A68}"/>
          </ac:spMkLst>
        </pc:spChg>
        <pc:spChg chg="add">
          <ac:chgData name="syed faizan" userId="f65f29c049462b58" providerId="LiveId" clId="{94FDC4D3-F221-4E5D-BAAD-C320375828FE}" dt="2024-11-27T11:42:42.968" v="197" actId="26606"/>
          <ac:spMkLst>
            <pc:docMk/>
            <pc:sldMk cId="2314340692" sldId="260"/>
            <ac:spMk id="40" creationId="{201CC55D-ED54-4C5C-95E6-10947BD1103B}"/>
          </ac:spMkLst>
        </pc:spChg>
        <pc:spChg chg="add">
          <ac:chgData name="syed faizan" userId="f65f29c049462b58" providerId="LiveId" clId="{94FDC4D3-F221-4E5D-BAAD-C320375828FE}" dt="2024-11-27T11:42:42.968" v="197" actId="26606"/>
          <ac:spMkLst>
            <pc:docMk/>
            <pc:sldMk cId="2314340692" sldId="260"/>
            <ac:spMk id="46" creationId="{3873B707-463F-40B0-8227-E8CC6C67EB25}"/>
          </ac:spMkLst>
        </pc:spChg>
        <pc:spChg chg="add">
          <ac:chgData name="syed faizan" userId="f65f29c049462b58" providerId="LiveId" clId="{94FDC4D3-F221-4E5D-BAAD-C320375828FE}" dt="2024-11-27T11:42:42.968" v="197" actId="26606"/>
          <ac:spMkLst>
            <pc:docMk/>
            <pc:sldMk cId="2314340692" sldId="260"/>
            <ac:spMk id="48" creationId="{C13237C8-E62C-4F0D-A318-BD6FB6C2D138}"/>
          </ac:spMkLst>
        </pc:spChg>
        <pc:spChg chg="add">
          <ac:chgData name="syed faizan" userId="f65f29c049462b58" providerId="LiveId" clId="{94FDC4D3-F221-4E5D-BAAD-C320375828FE}" dt="2024-11-27T11:42:42.968" v="197" actId="26606"/>
          <ac:spMkLst>
            <pc:docMk/>
            <pc:sldMk cId="2314340692" sldId="260"/>
            <ac:spMk id="50" creationId="{19C9EAEA-39D0-4B0E-A0EB-51E7B26740B1}"/>
          </ac:spMkLst>
        </pc:spChg>
        <pc:grpChg chg="add">
          <ac:chgData name="syed faizan" userId="f65f29c049462b58" providerId="LiveId" clId="{94FDC4D3-F221-4E5D-BAAD-C320375828FE}" dt="2024-11-27T11:42:42.968" v="197" actId="26606"/>
          <ac:grpSpMkLst>
            <pc:docMk/>
            <pc:sldMk cId="2314340692" sldId="260"/>
            <ac:grpSpMk id="42" creationId="{1DE889C7-FAD6-4397-98E2-05D503484459}"/>
          </ac:grpSpMkLst>
        </pc:grpChg>
        <pc:picChg chg="mod">
          <ac:chgData name="syed faizan" userId="f65f29c049462b58" providerId="LiveId" clId="{94FDC4D3-F221-4E5D-BAAD-C320375828FE}" dt="2024-11-27T11:42:42.968" v="197" actId="26606"/>
          <ac:picMkLst>
            <pc:docMk/>
            <pc:sldMk cId="2314340692" sldId="260"/>
            <ac:picMk id="5" creationId="{CF8680BE-293F-F84C-9449-D607266DA627}"/>
          </ac:picMkLst>
        </pc:picChg>
      </pc:sldChg>
      <pc:sldChg chg="addSp modSp mod ord">
        <pc:chgData name="syed faizan" userId="f65f29c049462b58" providerId="LiveId" clId="{94FDC4D3-F221-4E5D-BAAD-C320375828FE}" dt="2024-11-27T14:32:24.843" v="604" actId="1076"/>
        <pc:sldMkLst>
          <pc:docMk/>
          <pc:sldMk cId="2009238748" sldId="261"/>
        </pc:sldMkLst>
        <pc:spChg chg="mod">
          <ac:chgData name="syed faizan" userId="f65f29c049462b58" providerId="LiveId" clId="{94FDC4D3-F221-4E5D-BAAD-C320375828FE}" dt="2024-11-27T11:44:04.999" v="203" actId="27636"/>
          <ac:spMkLst>
            <pc:docMk/>
            <pc:sldMk cId="2009238748" sldId="261"/>
            <ac:spMk id="3" creationId="{CF7F19C6-0850-B149-BD2D-0343C4CC4A26}"/>
          </ac:spMkLst>
        </pc:spChg>
        <pc:spChg chg="add mod">
          <ac:chgData name="syed faizan" userId="f65f29c049462b58" providerId="LiveId" clId="{94FDC4D3-F221-4E5D-BAAD-C320375828FE}" dt="2024-11-27T11:44:30.858" v="207" actId="14100"/>
          <ac:spMkLst>
            <pc:docMk/>
            <pc:sldMk cId="2009238748" sldId="261"/>
            <ac:spMk id="4" creationId="{81660DEB-08E3-725E-7AE7-18FE9536B511}"/>
          </ac:spMkLst>
        </pc:spChg>
        <pc:spChg chg="mod">
          <ac:chgData name="syed faizan" userId="f65f29c049462b58" providerId="LiveId" clId="{94FDC4D3-F221-4E5D-BAAD-C320375828FE}" dt="2024-11-27T14:32:24.843" v="604" actId="1076"/>
          <ac:spMkLst>
            <pc:docMk/>
            <pc:sldMk cId="2009238748" sldId="261"/>
            <ac:spMk id="9" creationId="{1D774A3D-6336-0045-A01A-F3ADC1D87481}"/>
          </ac:spMkLst>
        </pc:spChg>
      </pc:sldChg>
      <pc:sldChg chg="addSp delSp modSp mod ord">
        <pc:chgData name="syed faizan" userId="f65f29c049462b58" providerId="LiveId" clId="{94FDC4D3-F221-4E5D-BAAD-C320375828FE}" dt="2024-11-27T14:31:04.899" v="597"/>
        <pc:sldMkLst>
          <pc:docMk/>
          <pc:sldMk cId="2038441818" sldId="263"/>
        </pc:sldMkLst>
        <pc:spChg chg="mod">
          <ac:chgData name="syed faizan" userId="f65f29c049462b58" providerId="LiveId" clId="{94FDC4D3-F221-4E5D-BAAD-C320375828FE}" dt="2024-11-27T11:46:11.117" v="208" actId="21"/>
          <ac:spMkLst>
            <pc:docMk/>
            <pc:sldMk cId="2038441818" sldId="263"/>
            <ac:spMk id="3" creationId="{092A4B60-10FA-A140-8DC2-4376E0E3D7A8}"/>
          </ac:spMkLst>
        </pc:spChg>
        <pc:spChg chg="add del mod">
          <ac:chgData name="syed faizan" userId="f65f29c049462b58" providerId="LiveId" clId="{94FDC4D3-F221-4E5D-BAAD-C320375828FE}" dt="2024-11-27T14:31:04.899" v="597"/>
          <ac:spMkLst>
            <pc:docMk/>
            <pc:sldMk cId="2038441818" sldId="263"/>
            <ac:spMk id="4" creationId="{CC4EEDB1-4223-BF4C-BFAB-AE822883B193}"/>
          </ac:spMkLst>
        </pc:spChg>
        <pc:spChg chg="add del mod">
          <ac:chgData name="syed faizan" userId="f65f29c049462b58" providerId="LiveId" clId="{94FDC4D3-F221-4E5D-BAAD-C320375828FE}" dt="2024-11-27T11:52:41.283" v="236"/>
          <ac:spMkLst>
            <pc:docMk/>
            <pc:sldMk cId="2038441818" sldId="263"/>
            <ac:spMk id="6" creationId="{89F33505-2E08-1968-F921-2E454911AAE3}"/>
          </ac:spMkLst>
        </pc:spChg>
        <pc:spChg chg="add mod">
          <ac:chgData name="syed faizan" userId="f65f29c049462b58" providerId="LiveId" clId="{94FDC4D3-F221-4E5D-BAAD-C320375828FE}" dt="2024-11-27T11:52:39.915" v="234" actId="1076"/>
          <ac:spMkLst>
            <pc:docMk/>
            <pc:sldMk cId="2038441818" sldId="263"/>
            <ac:spMk id="7" creationId="{68776B84-AB9C-3210-5712-45EA7B751DA7}"/>
          </ac:spMkLst>
        </pc:spChg>
      </pc:sldChg>
      <pc:sldChg chg="addSp delSp modSp mod">
        <pc:chgData name="syed faizan" userId="f65f29c049462b58" providerId="LiveId" clId="{94FDC4D3-F221-4E5D-BAAD-C320375828FE}" dt="2024-11-27T14:10:53.561" v="573" actId="26606"/>
        <pc:sldMkLst>
          <pc:docMk/>
          <pc:sldMk cId="1084546870" sldId="264"/>
        </pc:sldMkLst>
        <pc:spChg chg="mod">
          <ac:chgData name="syed faizan" userId="f65f29c049462b58" providerId="LiveId" clId="{94FDC4D3-F221-4E5D-BAAD-C320375828FE}" dt="2024-11-27T14:10:53.561" v="573" actId="26606"/>
          <ac:spMkLst>
            <pc:docMk/>
            <pc:sldMk cId="1084546870" sldId="264"/>
            <ac:spMk id="2" creationId="{334D2230-6343-7A46-8D3F-BAA854895CE6}"/>
          </ac:spMkLst>
        </pc:spChg>
        <pc:spChg chg="mod">
          <ac:chgData name="syed faizan" userId="f65f29c049462b58" providerId="LiveId" clId="{94FDC4D3-F221-4E5D-BAAD-C320375828FE}" dt="2024-11-27T14:10:53.561" v="573" actId="26606"/>
          <ac:spMkLst>
            <pc:docMk/>
            <pc:sldMk cId="1084546870" sldId="264"/>
            <ac:spMk id="3" creationId="{F333D11D-EFF1-0E4E-AF0E-03A81C1D467F}"/>
          </ac:spMkLst>
        </pc:spChg>
        <pc:spChg chg="del">
          <ac:chgData name="syed faizan" userId="f65f29c049462b58" providerId="LiveId" clId="{94FDC4D3-F221-4E5D-BAAD-C320375828FE}" dt="2024-11-27T11:18:12.787" v="63" actId="26606"/>
          <ac:spMkLst>
            <pc:docMk/>
            <pc:sldMk cId="1084546870" sldId="264"/>
            <ac:spMk id="31" creationId="{A8908DB7-C3A6-4FCB-9820-CEE02B398C4A}"/>
          </ac:spMkLst>
        </pc:spChg>
        <pc:spChg chg="del">
          <ac:chgData name="syed faizan" userId="f65f29c049462b58" providerId="LiveId" clId="{94FDC4D3-F221-4E5D-BAAD-C320375828FE}" dt="2024-11-27T11:18:12.787" v="63" actId="26606"/>
          <ac:spMkLst>
            <pc:docMk/>
            <pc:sldMk cId="1084546870" sldId="264"/>
            <ac:spMk id="33" creationId="{535742DD-1B16-4E9D-B715-0D74B4574A68}"/>
          </ac:spMkLst>
        </pc:spChg>
        <pc:spChg chg="add del">
          <ac:chgData name="syed faizan" userId="f65f29c049462b58" providerId="LiveId" clId="{94FDC4D3-F221-4E5D-BAAD-C320375828FE}" dt="2024-11-27T14:10:53.561" v="573" actId="26606"/>
          <ac:spMkLst>
            <pc:docMk/>
            <pc:sldMk cId="1084546870" sldId="264"/>
            <ac:spMk id="38" creationId="{201CC55D-ED54-4C5C-95E6-10947BD1103B}"/>
          </ac:spMkLst>
        </pc:spChg>
        <pc:spChg chg="add del">
          <ac:chgData name="syed faizan" userId="f65f29c049462b58" providerId="LiveId" clId="{94FDC4D3-F221-4E5D-BAAD-C320375828FE}" dt="2024-11-27T14:10:53.561" v="573" actId="26606"/>
          <ac:spMkLst>
            <pc:docMk/>
            <pc:sldMk cId="1084546870" sldId="264"/>
            <ac:spMk id="44" creationId="{3873B707-463F-40B0-8227-E8CC6C67EB25}"/>
          </ac:spMkLst>
        </pc:spChg>
        <pc:spChg chg="add del">
          <ac:chgData name="syed faizan" userId="f65f29c049462b58" providerId="LiveId" clId="{94FDC4D3-F221-4E5D-BAAD-C320375828FE}" dt="2024-11-27T14:10:53.561" v="573" actId="26606"/>
          <ac:spMkLst>
            <pc:docMk/>
            <pc:sldMk cId="1084546870" sldId="264"/>
            <ac:spMk id="46" creationId="{C13237C8-E62C-4F0D-A318-BD6FB6C2D138}"/>
          </ac:spMkLst>
        </pc:spChg>
        <pc:spChg chg="add del">
          <ac:chgData name="syed faizan" userId="f65f29c049462b58" providerId="LiveId" clId="{94FDC4D3-F221-4E5D-BAAD-C320375828FE}" dt="2024-11-27T14:10:53.561" v="573" actId="26606"/>
          <ac:spMkLst>
            <pc:docMk/>
            <pc:sldMk cId="1084546870" sldId="264"/>
            <ac:spMk id="48" creationId="{19C9EAEA-39D0-4B0E-A0EB-51E7B26740B1}"/>
          </ac:spMkLst>
        </pc:spChg>
        <pc:spChg chg="add">
          <ac:chgData name="syed faizan" userId="f65f29c049462b58" providerId="LiveId" clId="{94FDC4D3-F221-4E5D-BAAD-C320375828FE}" dt="2024-11-27T14:10:53.561" v="573" actId="26606"/>
          <ac:spMkLst>
            <pc:docMk/>
            <pc:sldMk cId="1084546870" sldId="264"/>
            <ac:spMk id="53" creationId="{C3420C89-0B09-4632-A4AF-3971D08BF7A8}"/>
          </ac:spMkLst>
        </pc:spChg>
        <pc:spChg chg="add">
          <ac:chgData name="syed faizan" userId="f65f29c049462b58" providerId="LiveId" clId="{94FDC4D3-F221-4E5D-BAAD-C320375828FE}" dt="2024-11-27T14:10:53.561" v="573" actId="26606"/>
          <ac:spMkLst>
            <pc:docMk/>
            <pc:sldMk cId="1084546870" sldId="264"/>
            <ac:spMk id="55" creationId="{4E5CBA61-BF74-40B4-A3A8-366BBA626CCF}"/>
          </ac:spMkLst>
        </pc:spChg>
        <pc:grpChg chg="add del">
          <ac:chgData name="syed faizan" userId="f65f29c049462b58" providerId="LiveId" clId="{94FDC4D3-F221-4E5D-BAAD-C320375828FE}" dt="2024-11-27T14:10:53.561" v="573" actId="26606"/>
          <ac:grpSpMkLst>
            <pc:docMk/>
            <pc:sldMk cId="1084546870" sldId="264"/>
            <ac:grpSpMk id="40" creationId="{1DE889C7-FAD6-4397-98E2-05D503484459}"/>
          </ac:grpSpMkLst>
        </pc:grpChg>
        <pc:grpChg chg="add">
          <ac:chgData name="syed faizan" userId="f65f29c049462b58" providerId="LiveId" clId="{94FDC4D3-F221-4E5D-BAAD-C320375828FE}" dt="2024-11-27T14:10:53.561" v="573" actId="26606"/>
          <ac:grpSpMkLst>
            <pc:docMk/>
            <pc:sldMk cId="1084546870" sldId="264"/>
            <ac:grpSpMk id="57" creationId="{AC27E70C-5470-4262-B9CE-AE52C51CF4C1}"/>
          </ac:grpSpMkLst>
        </pc:grpChg>
        <pc:grpChg chg="add">
          <ac:chgData name="syed faizan" userId="f65f29c049462b58" providerId="LiveId" clId="{94FDC4D3-F221-4E5D-BAAD-C320375828FE}" dt="2024-11-27T14:10:53.561" v="573" actId="26606"/>
          <ac:grpSpMkLst>
            <pc:docMk/>
            <pc:sldMk cId="1084546870" sldId="264"/>
            <ac:grpSpMk id="61" creationId="{E27AF472-EAE3-4572-AB69-B92BD10DBC6D}"/>
          </ac:grpSpMkLst>
        </pc:grpChg>
        <pc:picChg chg="mod ord">
          <ac:chgData name="syed faizan" userId="f65f29c049462b58" providerId="LiveId" clId="{94FDC4D3-F221-4E5D-BAAD-C320375828FE}" dt="2024-11-27T14:10:53.561" v="573" actId="26606"/>
          <ac:picMkLst>
            <pc:docMk/>
            <pc:sldMk cId="1084546870" sldId="264"/>
            <ac:picMk id="16" creationId="{BEFF8365-F1EC-CED0-6EF0-EBAAD04353DF}"/>
          </ac:picMkLst>
        </pc:picChg>
      </pc:sldChg>
      <pc:sldChg chg="addSp delSp modSp mod">
        <pc:chgData name="syed faizan" userId="f65f29c049462b58" providerId="LiveId" clId="{94FDC4D3-F221-4E5D-BAAD-C320375828FE}" dt="2024-11-27T14:11:35.350" v="575" actId="26606"/>
        <pc:sldMkLst>
          <pc:docMk/>
          <pc:sldMk cId="4101713104" sldId="275"/>
        </pc:sldMkLst>
        <pc:spChg chg="mod">
          <ac:chgData name="syed faizan" userId="f65f29c049462b58" providerId="LiveId" clId="{94FDC4D3-F221-4E5D-BAAD-C320375828FE}" dt="2024-11-27T14:11:35.350" v="575" actId="26606"/>
          <ac:spMkLst>
            <pc:docMk/>
            <pc:sldMk cId="4101713104" sldId="275"/>
            <ac:spMk id="2" creationId="{54722C11-926C-ACBE-5AE3-8189DC749695}"/>
          </ac:spMkLst>
        </pc:spChg>
        <pc:spChg chg="mod">
          <ac:chgData name="syed faizan" userId="f65f29c049462b58" providerId="LiveId" clId="{94FDC4D3-F221-4E5D-BAAD-C320375828FE}" dt="2024-11-27T14:11:35.350" v="575" actId="26606"/>
          <ac:spMkLst>
            <pc:docMk/>
            <pc:sldMk cId="4101713104" sldId="275"/>
            <ac:spMk id="3" creationId="{34555EC6-79C2-F805-44D1-19007ACE12AF}"/>
          </ac:spMkLst>
        </pc:spChg>
        <pc:spChg chg="del">
          <ac:chgData name="syed faizan" userId="f65f29c049462b58" providerId="LiveId" clId="{94FDC4D3-F221-4E5D-BAAD-C320375828FE}" dt="2024-11-27T14:11:35.350" v="575" actId="26606"/>
          <ac:spMkLst>
            <pc:docMk/>
            <pc:sldMk cId="4101713104" sldId="275"/>
            <ac:spMk id="39" creationId="{45D37F4E-DDB4-456B-97E0-9937730A039F}"/>
          </ac:spMkLst>
        </pc:spChg>
        <pc:spChg chg="del">
          <ac:chgData name="syed faizan" userId="f65f29c049462b58" providerId="LiveId" clId="{94FDC4D3-F221-4E5D-BAAD-C320375828FE}" dt="2024-11-27T14:11:35.350" v="575" actId="26606"/>
          <ac:spMkLst>
            <pc:docMk/>
            <pc:sldMk cId="4101713104" sldId="275"/>
            <ac:spMk id="40" creationId="{B2DD41CD-8F47-4F56-AD12-4E2FF7696987}"/>
          </ac:spMkLst>
        </pc:spChg>
        <pc:spChg chg="add">
          <ac:chgData name="syed faizan" userId="f65f29c049462b58" providerId="LiveId" clId="{94FDC4D3-F221-4E5D-BAAD-C320375828FE}" dt="2024-11-27T14:11:35.350" v="575" actId="26606"/>
          <ac:spMkLst>
            <pc:docMk/>
            <pc:sldMk cId="4101713104" sldId="275"/>
            <ac:spMk id="45" creationId="{03AF1C04-3FEF-41BD-BB84-2F263765BEBC}"/>
          </ac:spMkLst>
        </pc:spChg>
        <pc:grpChg chg="add">
          <ac:chgData name="syed faizan" userId="f65f29c049462b58" providerId="LiveId" clId="{94FDC4D3-F221-4E5D-BAAD-C320375828FE}" dt="2024-11-27T14:11:35.350" v="575" actId="26606"/>
          <ac:grpSpMkLst>
            <pc:docMk/>
            <pc:sldMk cId="4101713104" sldId="275"/>
            <ac:grpSpMk id="47" creationId="{2DD5E267-EB6F-47DF-ABEF-2C1BED44DAC6}"/>
          </ac:grpSpMkLst>
        </pc:grpChg>
        <pc:grpChg chg="add">
          <ac:chgData name="syed faizan" userId="f65f29c049462b58" providerId="LiveId" clId="{94FDC4D3-F221-4E5D-BAAD-C320375828FE}" dt="2024-11-27T14:11:35.350" v="575" actId="26606"/>
          <ac:grpSpMkLst>
            <pc:docMk/>
            <pc:sldMk cId="4101713104" sldId="275"/>
            <ac:grpSpMk id="51" creationId="{66828D02-A05D-412B-9F20-B68E970B9FC2}"/>
          </ac:grpSpMkLst>
        </pc:grpChg>
        <pc:grpChg chg="add">
          <ac:chgData name="syed faizan" userId="f65f29c049462b58" providerId="LiveId" clId="{94FDC4D3-F221-4E5D-BAAD-C320375828FE}" dt="2024-11-27T14:11:35.350" v="575" actId="26606"/>
          <ac:grpSpMkLst>
            <pc:docMk/>
            <pc:sldMk cId="4101713104" sldId="275"/>
            <ac:grpSpMk id="55" creationId="{E27AF472-EAE3-4572-AB69-B92BD10DBC6D}"/>
          </ac:grpSpMkLst>
        </pc:grpChg>
        <pc:picChg chg="mod ord">
          <ac:chgData name="syed faizan" userId="f65f29c049462b58" providerId="LiveId" clId="{94FDC4D3-F221-4E5D-BAAD-C320375828FE}" dt="2024-11-27T14:11:35.350" v="575" actId="26606"/>
          <ac:picMkLst>
            <pc:docMk/>
            <pc:sldMk cId="4101713104" sldId="275"/>
            <ac:picMk id="16" creationId="{DFB1754D-E926-B652-2199-105ECC0929A1}"/>
          </ac:picMkLst>
        </pc:picChg>
      </pc:sldChg>
      <pc:sldChg chg="modSp mod">
        <pc:chgData name="syed faizan" userId="f65f29c049462b58" providerId="LiveId" clId="{94FDC4D3-F221-4E5D-BAAD-C320375828FE}" dt="2024-11-27T16:22:39.514" v="942" actId="14826"/>
        <pc:sldMkLst>
          <pc:docMk/>
          <pc:sldMk cId="714723778" sldId="286"/>
        </pc:sldMkLst>
        <pc:spChg chg="mod">
          <ac:chgData name="syed faizan" userId="f65f29c049462b58" providerId="LiveId" clId="{94FDC4D3-F221-4E5D-BAAD-C320375828FE}" dt="2024-11-27T16:02:52.257" v="941" actId="20577"/>
          <ac:spMkLst>
            <pc:docMk/>
            <pc:sldMk cId="714723778" sldId="286"/>
            <ac:spMk id="2" creationId="{33AE896C-B5EE-90FD-4059-33EF815580F5}"/>
          </ac:spMkLst>
        </pc:spChg>
        <pc:picChg chg="mod">
          <ac:chgData name="syed faizan" userId="f65f29c049462b58" providerId="LiveId" clId="{94FDC4D3-F221-4E5D-BAAD-C320375828FE}" dt="2024-11-27T16:22:39.514" v="942" actId="14826"/>
          <ac:picMkLst>
            <pc:docMk/>
            <pc:sldMk cId="714723778" sldId="286"/>
            <ac:picMk id="6" creationId="{A110EA8B-DF5C-5A4D-B415-211204BF8723}"/>
          </ac:picMkLst>
        </pc:picChg>
      </pc:sldChg>
      <pc:sldChg chg="addSp delSp modSp mod">
        <pc:chgData name="syed faizan" userId="f65f29c049462b58" providerId="LiveId" clId="{94FDC4D3-F221-4E5D-BAAD-C320375828FE}" dt="2024-11-27T16:23:26.758" v="944" actId="255"/>
        <pc:sldMkLst>
          <pc:docMk/>
          <pc:sldMk cId="2047934130" sldId="288"/>
        </pc:sldMkLst>
        <pc:spChg chg="mod">
          <ac:chgData name="syed faizan" userId="f65f29c049462b58" providerId="LiveId" clId="{94FDC4D3-F221-4E5D-BAAD-C320375828FE}" dt="2024-11-27T16:23:26.758" v="944" actId="255"/>
          <ac:spMkLst>
            <pc:docMk/>
            <pc:sldMk cId="2047934130" sldId="288"/>
            <ac:spMk id="2" creationId="{5C480895-0C92-7B5A-0EE8-386FF6393B09}"/>
          </ac:spMkLst>
        </pc:spChg>
        <pc:spChg chg="mod">
          <ac:chgData name="syed faizan" userId="f65f29c049462b58" providerId="LiveId" clId="{94FDC4D3-F221-4E5D-BAAD-C320375828FE}" dt="2024-11-27T14:11:56.777" v="576" actId="26606"/>
          <ac:spMkLst>
            <pc:docMk/>
            <pc:sldMk cId="2047934130" sldId="288"/>
            <ac:spMk id="3" creationId="{91C25141-4926-9F3E-FA35-E604E2EEB2FE}"/>
          </ac:spMkLst>
        </pc:spChg>
        <pc:spChg chg="del">
          <ac:chgData name="syed faizan" userId="f65f29c049462b58" providerId="LiveId" clId="{94FDC4D3-F221-4E5D-BAAD-C320375828FE}" dt="2024-11-27T14:11:56.777" v="576" actId="26606"/>
          <ac:spMkLst>
            <pc:docMk/>
            <pc:sldMk cId="2047934130" sldId="288"/>
            <ac:spMk id="10" creationId="{1BBE76B1-EFFA-EF79-39FC-1C982CF00C54}"/>
          </ac:spMkLst>
        </pc:spChg>
        <pc:spChg chg="del">
          <ac:chgData name="syed faizan" userId="f65f29c049462b58" providerId="LiveId" clId="{94FDC4D3-F221-4E5D-BAAD-C320375828FE}" dt="2024-11-27T14:11:56.777" v="576" actId="26606"/>
          <ac:spMkLst>
            <pc:docMk/>
            <pc:sldMk cId="2047934130" sldId="288"/>
            <ac:spMk id="12" creationId="{9BB79379-A843-1880-1AFA-59CB084417CB}"/>
          </ac:spMkLst>
        </pc:spChg>
        <pc:spChg chg="del">
          <ac:chgData name="syed faizan" userId="f65f29c049462b58" providerId="LiveId" clId="{94FDC4D3-F221-4E5D-BAAD-C320375828FE}" dt="2024-11-27T14:11:56.777" v="576" actId="26606"/>
          <ac:spMkLst>
            <pc:docMk/>
            <pc:sldMk cId="2047934130" sldId="288"/>
            <ac:spMk id="14" creationId="{294CCE1B-2EA1-511F-CD9C-716C77E7A34F}"/>
          </ac:spMkLst>
        </pc:spChg>
        <pc:spChg chg="del">
          <ac:chgData name="syed faizan" userId="f65f29c049462b58" providerId="LiveId" clId="{94FDC4D3-F221-4E5D-BAAD-C320375828FE}" dt="2024-11-27T14:11:56.777" v="576" actId="26606"/>
          <ac:spMkLst>
            <pc:docMk/>
            <pc:sldMk cId="2047934130" sldId="288"/>
            <ac:spMk id="16" creationId="{DE7F1463-C67F-F0EF-3BEE-A90A2A25A0DC}"/>
          </ac:spMkLst>
        </pc:spChg>
        <pc:spChg chg="add">
          <ac:chgData name="syed faizan" userId="f65f29c049462b58" providerId="LiveId" clId="{94FDC4D3-F221-4E5D-BAAD-C320375828FE}" dt="2024-11-27T14:11:56.777" v="576" actId="26606"/>
          <ac:spMkLst>
            <pc:docMk/>
            <pc:sldMk cId="2047934130" sldId="288"/>
            <ac:spMk id="21" creationId="{815925C2-A704-4D47-B1C1-3FCA52512EC1}"/>
          </ac:spMkLst>
        </pc:spChg>
        <pc:spChg chg="add">
          <ac:chgData name="syed faizan" userId="f65f29c049462b58" providerId="LiveId" clId="{94FDC4D3-F221-4E5D-BAAD-C320375828FE}" dt="2024-11-27T14:11:56.777" v="576" actId="26606"/>
          <ac:spMkLst>
            <pc:docMk/>
            <pc:sldMk cId="2047934130" sldId="288"/>
            <ac:spMk id="23" creationId="{01D4315C-C23C-4FD3-98DF-08C29E2292A8}"/>
          </ac:spMkLst>
        </pc:spChg>
        <pc:grpChg chg="add">
          <ac:chgData name="syed faizan" userId="f65f29c049462b58" providerId="LiveId" clId="{94FDC4D3-F221-4E5D-BAAD-C320375828FE}" dt="2024-11-27T14:11:56.777" v="576" actId="26606"/>
          <ac:grpSpMkLst>
            <pc:docMk/>
            <pc:sldMk cId="2047934130" sldId="288"/>
            <ac:grpSpMk id="25" creationId="{5E6B47BC-43FD-4C91-8BFF-B41B99A8A39E}"/>
          </ac:grpSpMkLst>
        </pc:grpChg>
        <pc:grpChg chg="add">
          <ac:chgData name="syed faizan" userId="f65f29c049462b58" providerId="LiveId" clId="{94FDC4D3-F221-4E5D-BAAD-C320375828FE}" dt="2024-11-27T14:11:56.777" v="576" actId="26606"/>
          <ac:grpSpMkLst>
            <pc:docMk/>
            <pc:sldMk cId="2047934130" sldId="288"/>
            <ac:grpSpMk id="29" creationId="{43F5E015-E085-4624-B431-B42414448684}"/>
          </ac:grpSpMkLst>
        </pc:grpChg>
      </pc:sldChg>
      <pc:sldChg chg="addSp delSp modSp mod">
        <pc:chgData name="syed faizan" userId="f65f29c049462b58" providerId="LiveId" clId="{94FDC4D3-F221-4E5D-BAAD-C320375828FE}" dt="2024-11-27T11:17:39.713" v="61" actId="26606"/>
        <pc:sldMkLst>
          <pc:docMk/>
          <pc:sldMk cId="4227999430" sldId="306"/>
        </pc:sldMkLst>
        <pc:spChg chg="mod ord">
          <ac:chgData name="syed faizan" userId="f65f29c049462b58" providerId="LiveId" clId="{94FDC4D3-F221-4E5D-BAAD-C320375828FE}" dt="2024-11-27T11:17:39.713" v="61" actId="26606"/>
          <ac:spMkLst>
            <pc:docMk/>
            <pc:sldMk cId="4227999430" sldId="306"/>
            <ac:spMk id="2" creationId="{A543B2BA-732E-7148-CD0D-0784E521E66D}"/>
          </ac:spMkLst>
        </pc:spChg>
        <pc:spChg chg="mod ord">
          <ac:chgData name="syed faizan" userId="f65f29c049462b58" providerId="LiveId" clId="{94FDC4D3-F221-4E5D-BAAD-C320375828FE}" dt="2024-11-27T11:17:39.713" v="61" actId="26606"/>
          <ac:spMkLst>
            <pc:docMk/>
            <pc:sldMk cId="4227999430" sldId="306"/>
            <ac:spMk id="3" creationId="{230C183E-CA63-1DD0-8B24-654C42AD6052}"/>
          </ac:spMkLst>
        </pc:spChg>
        <pc:spChg chg="add del">
          <ac:chgData name="syed faizan" userId="f65f29c049462b58" providerId="LiveId" clId="{94FDC4D3-F221-4E5D-BAAD-C320375828FE}" dt="2024-11-27T11:17:39.713" v="61" actId="26606"/>
          <ac:spMkLst>
            <pc:docMk/>
            <pc:sldMk cId="4227999430" sldId="306"/>
            <ac:spMk id="102" creationId="{352BEC0E-22F8-46D0-9632-375DB541B06C}"/>
          </ac:spMkLst>
        </pc:spChg>
        <pc:spChg chg="add del">
          <ac:chgData name="syed faizan" userId="f65f29c049462b58" providerId="LiveId" clId="{94FDC4D3-F221-4E5D-BAAD-C320375828FE}" dt="2024-11-27T11:17:39.713" v="61" actId="26606"/>
          <ac:spMkLst>
            <pc:docMk/>
            <pc:sldMk cId="4227999430" sldId="306"/>
            <ac:spMk id="103" creationId="{3FCFB1DE-0B7E-48CC-BA90-B2AB0889F9D6}"/>
          </ac:spMkLst>
        </pc:spChg>
        <pc:spChg chg="add del">
          <ac:chgData name="syed faizan" userId="f65f29c049462b58" providerId="LiveId" clId="{94FDC4D3-F221-4E5D-BAAD-C320375828FE}" dt="2024-11-27T11:17:22.189" v="58" actId="26606"/>
          <ac:spMkLst>
            <pc:docMk/>
            <pc:sldMk cId="4227999430" sldId="306"/>
            <ac:spMk id="108" creationId="{03AF1C04-3FEF-41BD-BB84-2F263765BEBC}"/>
          </ac:spMkLst>
        </pc:spChg>
        <pc:spChg chg="add">
          <ac:chgData name="syed faizan" userId="f65f29c049462b58" providerId="LiveId" clId="{94FDC4D3-F221-4E5D-BAAD-C320375828FE}" dt="2024-11-27T11:17:39.713" v="61" actId="26606"/>
          <ac:spMkLst>
            <pc:docMk/>
            <pc:sldMk cId="4227999430" sldId="306"/>
            <ac:spMk id="116" creationId="{C13237C8-E62C-4F0D-A318-BD6FB6C2D138}"/>
          </ac:spMkLst>
        </pc:spChg>
        <pc:spChg chg="add">
          <ac:chgData name="syed faizan" userId="f65f29c049462b58" providerId="LiveId" clId="{94FDC4D3-F221-4E5D-BAAD-C320375828FE}" dt="2024-11-27T11:17:39.713" v="61" actId="26606"/>
          <ac:spMkLst>
            <pc:docMk/>
            <pc:sldMk cId="4227999430" sldId="306"/>
            <ac:spMk id="120" creationId="{8CB5D2D7-DF65-4E86-BFBA-FFB9B5ACEB64}"/>
          </ac:spMkLst>
        </pc:spChg>
        <pc:spChg chg="add del">
          <ac:chgData name="syed faizan" userId="f65f29c049462b58" providerId="LiveId" clId="{94FDC4D3-F221-4E5D-BAAD-C320375828FE}" dt="2024-11-27T11:17:39.706" v="60" actId="26606"/>
          <ac:spMkLst>
            <pc:docMk/>
            <pc:sldMk cId="4227999430" sldId="306"/>
            <ac:spMk id="128" creationId="{50DF6B93-F3AC-40E0-8651-89582E5E8702}"/>
          </ac:spMkLst>
        </pc:spChg>
        <pc:spChg chg="add del">
          <ac:chgData name="syed faizan" userId="f65f29c049462b58" providerId="LiveId" clId="{94FDC4D3-F221-4E5D-BAAD-C320375828FE}" dt="2024-11-27T11:17:39.706" v="60" actId="26606"/>
          <ac:spMkLst>
            <pc:docMk/>
            <pc:sldMk cId="4227999430" sldId="306"/>
            <ac:spMk id="129" creationId="{E8027539-FDC1-4BD7-ABD3-2C96884650DB}"/>
          </ac:spMkLst>
        </pc:spChg>
        <pc:spChg chg="add del">
          <ac:chgData name="syed faizan" userId="f65f29c049462b58" providerId="LiveId" clId="{94FDC4D3-F221-4E5D-BAAD-C320375828FE}" dt="2024-11-27T11:17:39.706" v="60" actId="26606"/>
          <ac:spMkLst>
            <pc:docMk/>
            <pc:sldMk cId="4227999430" sldId="306"/>
            <ac:spMk id="130" creationId="{8746EFA5-E6C7-4867-8011-E729148E8DFC}"/>
          </ac:spMkLst>
        </pc:spChg>
        <pc:spChg chg="add">
          <ac:chgData name="syed faizan" userId="f65f29c049462b58" providerId="LiveId" clId="{94FDC4D3-F221-4E5D-BAAD-C320375828FE}" dt="2024-11-27T11:17:39.713" v="61" actId="26606"/>
          <ac:spMkLst>
            <pc:docMk/>
            <pc:sldMk cId="4227999430" sldId="306"/>
            <ac:spMk id="132" creationId="{AAAE94E3-A7DB-4868-B1E3-E49703488BBC}"/>
          </ac:spMkLst>
        </pc:spChg>
        <pc:spChg chg="add">
          <ac:chgData name="syed faizan" userId="f65f29c049462b58" providerId="LiveId" clId="{94FDC4D3-F221-4E5D-BAAD-C320375828FE}" dt="2024-11-27T11:17:39.713" v="61" actId="26606"/>
          <ac:spMkLst>
            <pc:docMk/>
            <pc:sldMk cId="4227999430" sldId="306"/>
            <ac:spMk id="134" creationId="{3873B707-463F-40B0-8227-E8CC6C67EB25}"/>
          </ac:spMkLst>
        </pc:spChg>
        <pc:spChg chg="add">
          <ac:chgData name="syed faizan" userId="f65f29c049462b58" providerId="LiveId" clId="{94FDC4D3-F221-4E5D-BAAD-C320375828FE}" dt="2024-11-27T11:17:39.713" v="61" actId="26606"/>
          <ac:spMkLst>
            <pc:docMk/>
            <pc:sldMk cId="4227999430" sldId="306"/>
            <ac:spMk id="135" creationId="{19C9EAEA-39D0-4B0E-A0EB-51E7B26740B1}"/>
          </ac:spMkLst>
        </pc:spChg>
        <pc:grpChg chg="add del">
          <ac:chgData name="syed faizan" userId="f65f29c049462b58" providerId="LiveId" clId="{94FDC4D3-F221-4E5D-BAAD-C320375828FE}" dt="2024-11-27T11:17:22.189" v="58" actId="26606"/>
          <ac:grpSpMkLst>
            <pc:docMk/>
            <pc:sldMk cId="4227999430" sldId="306"/>
            <ac:grpSpMk id="110" creationId="{B58FB4AD-41E6-47ED-BDA3-A923E30D3741}"/>
          </ac:grpSpMkLst>
        </pc:grpChg>
        <pc:grpChg chg="add del">
          <ac:chgData name="syed faizan" userId="f65f29c049462b58" providerId="LiveId" clId="{94FDC4D3-F221-4E5D-BAAD-C320375828FE}" dt="2024-11-27T11:17:22.189" v="58" actId="26606"/>
          <ac:grpSpMkLst>
            <pc:docMk/>
            <pc:sldMk cId="4227999430" sldId="306"/>
            <ac:grpSpMk id="114" creationId="{74F4E70D-A4C9-44E3-A00A-F3AD121AC194}"/>
          </ac:grpSpMkLst>
        </pc:grpChg>
        <pc:grpChg chg="add del">
          <ac:chgData name="syed faizan" userId="f65f29c049462b58" providerId="LiveId" clId="{94FDC4D3-F221-4E5D-BAAD-C320375828FE}" dt="2024-11-27T11:17:22.189" v="58" actId="26606"/>
          <ac:grpSpMkLst>
            <pc:docMk/>
            <pc:sldMk cId="4227999430" sldId="306"/>
            <ac:grpSpMk id="118" creationId="{E27AF472-EAE3-4572-AB69-B92BD10DBC6D}"/>
          </ac:grpSpMkLst>
        </pc:grpChg>
        <pc:grpChg chg="add">
          <ac:chgData name="syed faizan" userId="f65f29c049462b58" providerId="LiveId" clId="{94FDC4D3-F221-4E5D-BAAD-C320375828FE}" dt="2024-11-27T11:17:39.713" v="61" actId="26606"/>
          <ac:grpSpMkLst>
            <pc:docMk/>
            <pc:sldMk cId="4227999430" sldId="306"/>
            <ac:grpSpMk id="133" creationId="{1DE889C7-FAD6-4397-98E2-05D503484459}"/>
          </ac:grpSpMkLst>
        </pc:grpChg>
        <pc:picChg chg="mod ord">
          <ac:chgData name="syed faizan" userId="f65f29c049462b58" providerId="LiveId" clId="{94FDC4D3-F221-4E5D-BAAD-C320375828FE}" dt="2024-11-27T11:17:39.713" v="61" actId="26606"/>
          <ac:picMkLst>
            <pc:docMk/>
            <pc:sldMk cId="4227999430" sldId="306"/>
            <ac:picMk id="5" creationId="{AB7B8B09-1D78-BA77-47E2-B06CC9F66F34}"/>
          </ac:picMkLst>
        </pc:picChg>
        <pc:picChg chg="mod">
          <ac:chgData name="syed faizan" userId="f65f29c049462b58" providerId="LiveId" clId="{94FDC4D3-F221-4E5D-BAAD-C320375828FE}" dt="2024-11-27T11:17:39.713" v="61" actId="26606"/>
          <ac:picMkLst>
            <pc:docMk/>
            <pc:sldMk cId="4227999430" sldId="306"/>
            <ac:picMk id="6" creationId="{EABB2852-C766-273E-1695-48041F8FCFCE}"/>
          </ac:picMkLst>
        </pc:picChg>
      </pc:sldChg>
      <pc:sldChg chg="modSp mod">
        <pc:chgData name="syed faizan" userId="f65f29c049462b58" providerId="LiveId" clId="{94FDC4D3-F221-4E5D-BAAD-C320375828FE}" dt="2024-11-27T16:26:50.618" v="1119" actId="14100"/>
        <pc:sldMkLst>
          <pc:docMk/>
          <pc:sldMk cId="2746099437" sldId="308"/>
        </pc:sldMkLst>
        <pc:spChg chg="mod">
          <ac:chgData name="syed faizan" userId="f65f29c049462b58" providerId="LiveId" clId="{94FDC4D3-F221-4E5D-BAAD-C320375828FE}" dt="2024-11-27T16:26:50.618" v="1119" actId="14100"/>
          <ac:spMkLst>
            <pc:docMk/>
            <pc:sldMk cId="2746099437" sldId="308"/>
            <ac:spMk id="2" creationId="{69B197CE-826F-CF1F-9C34-5DF3FE86CFF8}"/>
          </ac:spMkLst>
        </pc:spChg>
      </pc:sldChg>
      <pc:sldChg chg="addSp delSp modSp mod">
        <pc:chgData name="syed faizan" userId="f65f29c049462b58" providerId="LiveId" clId="{94FDC4D3-F221-4E5D-BAAD-C320375828FE}" dt="2024-11-27T11:18:02.967" v="62" actId="26606"/>
        <pc:sldMkLst>
          <pc:docMk/>
          <pc:sldMk cId="1067670801" sldId="309"/>
        </pc:sldMkLst>
        <pc:spChg chg="mod">
          <ac:chgData name="syed faizan" userId="f65f29c049462b58" providerId="LiveId" clId="{94FDC4D3-F221-4E5D-BAAD-C320375828FE}" dt="2024-11-27T11:18:02.967" v="62" actId="26606"/>
          <ac:spMkLst>
            <pc:docMk/>
            <pc:sldMk cId="1067670801" sldId="309"/>
            <ac:spMk id="2" creationId="{08C53790-FDBA-C402-99D6-73F7B3238920}"/>
          </ac:spMkLst>
        </pc:spChg>
        <pc:spChg chg="mod">
          <ac:chgData name="syed faizan" userId="f65f29c049462b58" providerId="LiveId" clId="{94FDC4D3-F221-4E5D-BAAD-C320375828FE}" dt="2024-11-27T11:18:02.967" v="62" actId="26606"/>
          <ac:spMkLst>
            <pc:docMk/>
            <pc:sldMk cId="1067670801" sldId="309"/>
            <ac:spMk id="4" creationId="{ABEBA864-B992-AF93-0914-1CAA487601E7}"/>
          </ac:spMkLst>
        </pc:spChg>
        <pc:spChg chg="del">
          <ac:chgData name="syed faizan" userId="f65f29c049462b58" providerId="LiveId" clId="{94FDC4D3-F221-4E5D-BAAD-C320375828FE}" dt="2024-11-27T11:18:02.967" v="62" actId="26606"/>
          <ac:spMkLst>
            <pc:docMk/>
            <pc:sldMk cId="1067670801" sldId="309"/>
            <ac:spMk id="54" creationId="{A8908DB7-C3A6-4FCB-9820-CEE02B398C4A}"/>
          </ac:spMkLst>
        </pc:spChg>
        <pc:spChg chg="del">
          <ac:chgData name="syed faizan" userId="f65f29c049462b58" providerId="LiveId" clId="{94FDC4D3-F221-4E5D-BAAD-C320375828FE}" dt="2024-11-27T11:18:02.967" v="62" actId="26606"/>
          <ac:spMkLst>
            <pc:docMk/>
            <pc:sldMk cId="1067670801" sldId="309"/>
            <ac:spMk id="56" creationId="{535742DD-1B16-4E9D-B715-0D74B4574A68}"/>
          </ac:spMkLst>
        </pc:spChg>
        <pc:spChg chg="add">
          <ac:chgData name="syed faizan" userId="f65f29c049462b58" providerId="LiveId" clId="{94FDC4D3-F221-4E5D-BAAD-C320375828FE}" dt="2024-11-27T11:18:02.967" v="62" actId="26606"/>
          <ac:spMkLst>
            <pc:docMk/>
            <pc:sldMk cId="1067670801" sldId="309"/>
            <ac:spMk id="61" creationId="{6EFC920F-B85A-4068-BD93-41064EDE93D3}"/>
          </ac:spMkLst>
        </pc:spChg>
        <pc:spChg chg="add">
          <ac:chgData name="syed faizan" userId="f65f29c049462b58" providerId="LiveId" clId="{94FDC4D3-F221-4E5D-BAAD-C320375828FE}" dt="2024-11-27T11:18:02.967" v="62" actId="26606"/>
          <ac:spMkLst>
            <pc:docMk/>
            <pc:sldMk cId="1067670801" sldId="309"/>
            <ac:spMk id="67" creationId="{CBC4F608-B4B8-48C3-9572-C0F061B1CD99}"/>
          </ac:spMkLst>
        </pc:spChg>
        <pc:spChg chg="add">
          <ac:chgData name="syed faizan" userId="f65f29c049462b58" providerId="LiveId" clId="{94FDC4D3-F221-4E5D-BAAD-C320375828FE}" dt="2024-11-27T11:18:02.967" v="62" actId="26606"/>
          <ac:spMkLst>
            <pc:docMk/>
            <pc:sldMk cId="1067670801" sldId="309"/>
            <ac:spMk id="69" creationId="{1382A32C-5B0C-4B1C-A074-76C6DBCC9F87}"/>
          </ac:spMkLst>
        </pc:spChg>
        <pc:grpChg chg="add">
          <ac:chgData name="syed faizan" userId="f65f29c049462b58" providerId="LiveId" clId="{94FDC4D3-F221-4E5D-BAAD-C320375828FE}" dt="2024-11-27T11:18:02.967" v="62" actId="26606"/>
          <ac:grpSpMkLst>
            <pc:docMk/>
            <pc:sldMk cId="1067670801" sldId="309"/>
            <ac:grpSpMk id="63" creationId="{1C559108-BBAE-426C-8564-051D2BA6DDC8}"/>
          </ac:grpSpMkLst>
        </pc:grpChg>
        <pc:picChg chg="mod ord">
          <ac:chgData name="syed faizan" userId="f65f29c049462b58" providerId="LiveId" clId="{94FDC4D3-F221-4E5D-BAAD-C320375828FE}" dt="2024-11-27T11:18:02.967" v="62" actId="26606"/>
          <ac:picMkLst>
            <pc:docMk/>
            <pc:sldMk cId="1067670801" sldId="309"/>
            <ac:picMk id="5" creationId="{0B0F94CB-2A82-6D9D-E5B8-3CCF633F4D04}"/>
          </ac:picMkLst>
        </pc:picChg>
      </pc:sldChg>
      <pc:sldChg chg="modSp mod ord">
        <pc:chgData name="syed faizan" userId="f65f29c049462b58" providerId="LiveId" clId="{94FDC4D3-F221-4E5D-BAAD-C320375828FE}" dt="2024-11-27T14:33:33.607" v="608" actId="1076"/>
        <pc:sldMkLst>
          <pc:docMk/>
          <pc:sldMk cId="3739190443" sldId="310"/>
        </pc:sldMkLst>
        <pc:spChg chg="mod">
          <ac:chgData name="syed faizan" userId="f65f29c049462b58" providerId="LiveId" clId="{94FDC4D3-F221-4E5D-BAAD-C320375828FE}" dt="2024-11-27T14:33:33.607" v="608" actId="1076"/>
          <ac:spMkLst>
            <pc:docMk/>
            <pc:sldMk cId="3739190443" sldId="310"/>
            <ac:spMk id="8" creationId="{8D502121-E8F2-C793-36B4-E86CE7892632}"/>
          </ac:spMkLst>
        </pc:spChg>
        <pc:spChg chg="mod">
          <ac:chgData name="syed faizan" userId="f65f29c049462b58" providerId="LiveId" clId="{94FDC4D3-F221-4E5D-BAAD-C320375828FE}" dt="2024-11-27T11:54:11.268" v="237" actId="20577"/>
          <ac:spMkLst>
            <pc:docMk/>
            <pc:sldMk cId="3739190443" sldId="310"/>
            <ac:spMk id="10" creationId="{100BBE62-2670-5D11-9111-D226C1D2797A}"/>
          </ac:spMkLst>
        </pc:spChg>
      </pc:sldChg>
      <pc:sldChg chg="modSp mod ord">
        <pc:chgData name="syed faizan" userId="f65f29c049462b58" providerId="LiveId" clId="{94FDC4D3-F221-4E5D-BAAD-C320375828FE}" dt="2024-11-27T14:35:45.967" v="627" actId="14100"/>
        <pc:sldMkLst>
          <pc:docMk/>
          <pc:sldMk cId="2255292337" sldId="311"/>
        </pc:sldMkLst>
        <pc:spChg chg="mod">
          <ac:chgData name="syed faizan" userId="f65f29c049462b58" providerId="LiveId" clId="{94FDC4D3-F221-4E5D-BAAD-C320375828FE}" dt="2024-11-27T14:35:45.967" v="627" actId="14100"/>
          <ac:spMkLst>
            <pc:docMk/>
            <pc:sldMk cId="2255292337" sldId="311"/>
            <ac:spMk id="11" creationId="{86989F51-E95B-23C7-C786-ED48FEF3AB26}"/>
          </ac:spMkLst>
        </pc:spChg>
      </pc:sldChg>
      <pc:sldChg chg="addSp delSp modSp mod ord">
        <pc:chgData name="syed faizan" userId="f65f29c049462b58" providerId="LiveId" clId="{94FDC4D3-F221-4E5D-BAAD-C320375828FE}" dt="2024-11-27T14:35:07.373" v="622" actId="255"/>
        <pc:sldMkLst>
          <pc:docMk/>
          <pc:sldMk cId="1476054873" sldId="312"/>
        </pc:sldMkLst>
        <pc:spChg chg="mod">
          <ac:chgData name="syed faizan" userId="f65f29c049462b58" providerId="LiveId" clId="{94FDC4D3-F221-4E5D-BAAD-C320375828FE}" dt="2024-11-27T11:55:10.819" v="239" actId="21"/>
          <ac:spMkLst>
            <pc:docMk/>
            <pc:sldMk cId="1476054873" sldId="312"/>
            <ac:spMk id="3" creationId="{092A4B60-10FA-A140-8DC2-4376E0E3D7A8}"/>
          </ac:spMkLst>
        </pc:spChg>
        <pc:spChg chg="add del mod">
          <ac:chgData name="syed faizan" userId="f65f29c049462b58" providerId="LiveId" clId="{94FDC4D3-F221-4E5D-BAAD-C320375828FE}" dt="2024-11-27T11:58:10.348" v="258"/>
          <ac:spMkLst>
            <pc:docMk/>
            <pc:sldMk cId="1476054873" sldId="312"/>
            <ac:spMk id="4" creationId="{8824703E-988F-84CC-ABF4-18DBE2E3B184}"/>
          </ac:spMkLst>
        </pc:spChg>
        <pc:spChg chg="add mod">
          <ac:chgData name="syed faizan" userId="f65f29c049462b58" providerId="LiveId" clId="{94FDC4D3-F221-4E5D-BAAD-C320375828FE}" dt="2024-11-27T14:35:07.373" v="622" actId="255"/>
          <ac:spMkLst>
            <pc:docMk/>
            <pc:sldMk cId="1476054873" sldId="312"/>
            <ac:spMk id="6" creationId="{B1855F68-7CF8-EF4E-7B30-02BE641BE985}"/>
          </ac:spMkLst>
        </pc:spChg>
      </pc:sldChg>
      <pc:sldChg chg="addSp modSp mod ord">
        <pc:chgData name="syed faizan" userId="f65f29c049462b58" providerId="LiveId" clId="{94FDC4D3-F221-4E5D-BAAD-C320375828FE}" dt="2024-11-27T14:33:55.679" v="612" actId="255"/>
        <pc:sldMkLst>
          <pc:docMk/>
          <pc:sldMk cId="4068549854" sldId="313"/>
        </pc:sldMkLst>
        <pc:spChg chg="mod">
          <ac:chgData name="syed faizan" userId="f65f29c049462b58" providerId="LiveId" clId="{94FDC4D3-F221-4E5D-BAAD-C320375828FE}" dt="2024-11-27T13:32:31.905" v="259" actId="20577"/>
          <ac:spMkLst>
            <pc:docMk/>
            <pc:sldMk cId="4068549854" sldId="313"/>
            <ac:spMk id="3" creationId="{092A4B60-10FA-A140-8DC2-4376E0E3D7A8}"/>
          </ac:spMkLst>
        </pc:spChg>
        <pc:spChg chg="add mod">
          <ac:chgData name="syed faizan" userId="f65f29c049462b58" providerId="LiveId" clId="{94FDC4D3-F221-4E5D-BAAD-C320375828FE}" dt="2024-11-27T14:33:55.679" v="612" actId="255"/>
          <ac:spMkLst>
            <pc:docMk/>
            <pc:sldMk cId="4068549854" sldId="313"/>
            <ac:spMk id="4" creationId="{8C8849AD-37F3-B550-86BA-C0CB952C673E}"/>
          </ac:spMkLst>
        </pc:spChg>
      </pc:sldChg>
      <pc:sldChg chg="addSp delSp modSp mod">
        <pc:chgData name="syed faizan" userId="f65f29c049462b58" providerId="LiveId" clId="{94FDC4D3-F221-4E5D-BAAD-C320375828FE}" dt="2024-11-27T16:01:39.462" v="936" actId="26606"/>
        <pc:sldMkLst>
          <pc:docMk/>
          <pc:sldMk cId="3400790640" sldId="325"/>
        </pc:sldMkLst>
        <pc:spChg chg="mod">
          <ac:chgData name="syed faizan" userId="f65f29c049462b58" providerId="LiveId" clId="{94FDC4D3-F221-4E5D-BAAD-C320375828FE}" dt="2024-11-27T16:01:39.462" v="936" actId="26606"/>
          <ac:spMkLst>
            <pc:docMk/>
            <pc:sldMk cId="3400790640" sldId="325"/>
            <ac:spMk id="2" creationId="{589D3C8F-6749-CB88-7288-D25BDD824D40}"/>
          </ac:spMkLst>
        </pc:spChg>
        <pc:spChg chg="mod">
          <ac:chgData name="syed faizan" userId="f65f29c049462b58" providerId="LiveId" clId="{94FDC4D3-F221-4E5D-BAAD-C320375828FE}" dt="2024-11-27T16:01:39.462" v="936" actId="26606"/>
          <ac:spMkLst>
            <pc:docMk/>
            <pc:sldMk cId="3400790640" sldId="325"/>
            <ac:spMk id="6" creationId="{3948E350-7EF9-3C8C-4995-23010A76A5D9}"/>
          </ac:spMkLst>
        </pc:spChg>
        <pc:spChg chg="del">
          <ac:chgData name="syed faizan" userId="f65f29c049462b58" providerId="LiveId" clId="{94FDC4D3-F221-4E5D-BAAD-C320375828FE}" dt="2024-11-27T16:01:39.462" v="936" actId="26606"/>
          <ac:spMkLst>
            <pc:docMk/>
            <pc:sldMk cId="3400790640" sldId="325"/>
            <ac:spMk id="26" creationId="{2B97F24A-32CE-4C1C-A50D-3016B394DCFB}"/>
          </ac:spMkLst>
        </pc:spChg>
        <pc:spChg chg="del">
          <ac:chgData name="syed faizan" userId="f65f29c049462b58" providerId="LiveId" clId="{94FDC4D3-F221-4E5D-BAAD-C320375828FE}" dt="2024-11-27T16:01:39.462" v="936" actId="26606"/>
          <ac:spMkLst>
            <pc:docMk/>
            <pc:sldMk cId="3400790640" sldId="325"/>
            <ac:spMk id="28" creationId="{6357EC4F-235E-4222-A36F-C7878ACE37F2}"/>
          </ac:spMkLst>
        </pc:spChg>
        <pc:spChg chg="add">
          <ac:chgData name="syed faizan" userId="f65f29c049462b58" providerId="LiveId" clId="{94FDC4D3-F221-4E5D-BAAD-C320375828FE}" dt="2024-11-27T16:01:39.462" v="936" actId="26606"/>
          <ac:spMkLst>
            <pc:docMk/>
            <pc:sldMk cId="3400790640" sldId="325"/>
            <ac:spMk id="33" creationId="{201CC55D-ED54-4C5C-95E6-10947BD1103B}"/>
          </ac:spMkLst>
        </pc:spChg>
        <pc:spChg chg="add">
          <ac:chgData name="syed faizan" userId="f65f29c049462b58" providerId="LiveId" clId="{94FDC4D3-F221-4E5D-BAAD-C320375828FE}" dt="2024-11-27T16:01:39.462" v="936" actId="26606"/>
          <ac:spMkLst>
            <pc:docMk/>
            <pc:sldMk cId="3400790640" sldId="325"/>
            <ac:spMk id="39" creationId="{3873B707-463F-40B0-8227-E8CC6C67EB25}"/>
          </ac:spMkLst>
        </pc:spChg>
        <pc:spChg chg="add">
          <ac:chgData name="syed faizan" userId="f65f29c049462b58" providerId="LiveId" clId="{94FDC4D3-F221-4E5D-BAAD-C320375828FE}" dt="2024-11-27T16:01:39.462" v="936" actId="26606"/>
          <ac:spMkLst>
            <pc:docMk/>
            <pc:sldMk cId="3400790640" sldId="325"/>
            <ac:spMk id="41" creationId="{C13237C8-E62C-4F0D-A318-BD6FB6C2D138}"/>
          </ac:spMkLst>
        </pc:spChg>
        <pc:spChg chg="add">
          <ac:chgData name="syed faizan" userId="f65f29c049462b58" providerId="LiveId" clId="{94FDC4D3-F221-4E5D-BAAD-C320375828FE}" dt="2024-11-27T16:01:39.462" v="936" actId="26606"/>
          <ac:spMkLst>
            <pc:docMk/>
            <pc:sldMk cId="3400790640" sldId="325"/>
            <ac:spMk id="43" creationId="{19C9EAEA-39D0-4B0E-A0EB-51E7B26740B1}"/>
          </ac:spMkLst>
        </pc:spChg>
        <pc:grpChg chg="add">
          <ac:chgData name="syed faizan" userId="f65f29c049462b58" providerId="LiveId" clId="{94FDC4D3-F221-4E5D-BAAD-C320375828FE}" dt="2024-11-27T16:01:39.462" v="936" actId="26606"/>
          <ac:grpSpMkLst>
            <pc:docMk/>
            <pc:sldMk cId="3400790640" sldId="325"/>
            <ac:grpSpMk id="35" creationId="{1DE889C7-FAD6-4397-98E2-05D503484459}"/>
          </ac:grpSpMkLst>
        </pc:grpChg>
        <pc:picChg chg="mod">
          <ac:chgData name="syed faizan" userId="f65f29c049462b58" providerId="LiveId" clId="{94FDC4D3-F221-4E5D-BAAD-C320375828FE}" dt="2024-11-27T16:01:39.462" v="936" actId="26606"/>
          <ac:picMkLst>
            <pc:docMk/>
            <pc:sldMk cId="3400790640" sldId="325"/>
            <ac:picMk id="5" creationId="{545D0689-4A03-181C-EE0B-97769047355B}"/>
          </ac:picMkLst>
        </pc:picChg>
      </pc:sldChg>
      <pc:sldChg chg="addSp delSp modSp del mod">
        <pc:chgData name="syed faizan" userId="f65f29c049462b58" providerId="LiveId" clId="{94FDC4D3-F221-4E5D-BAAD-C320375828FE}" dt="2024-11-27T16:02:13.824" v="937" actId="2696"/>
        <pc:sldMkLst>
          <pc:docMk/>
          <pc:sldMk cId="2543672860" sldId="326"/>
        </pc:sldMkLst>
        <pc:spChg chg="mod">
          <ac:chgData name="syed faizan" userId="f65f29c049462b58" providerId="LiveId" clId="{94FDC4D3-F221-4E5D-BAAD-C320375828FE}" dt="2024-11-27T16:01:33.108" v="935" actId="26606"/>
          <ac:spMkLst>
            <pc:docMk/>
            <pc:sldMk cId="2543672860" sldId="326"/>
            <ac:spMk id="2" creationId="{78EB1158-5D5D-5C4F-2D98-F79FBD547CE5}"/>
          </ac:spMkLst>
        </pc:spChg>
        <pc:spChg chg="mod">
          <ac:chgData name="syed faizan" userId="f65f29c049462b58" providerId="LiveId" clId="{94FDC4D3-F221-4E5D-BAAD-C320375828FE}" dt="2024-11-27T16:01:33.108" v="935" actId="26606"/>
          <ac:spMkLst>
            <pc:docMk/>
            <pc:sldMk cId="2543672860" sldId="326"/>
            <ac:spMk id="6" creationId="{9EF48048-C2A7-8668-8D99-E6260E9BECC0}"/>
          </ac:spMkLst>
        </pc:spChg>
        <pc:spChg chg="del">
          <ac:chgData name="syed faizan" userId="f65f29c049462b58" providerId="LiveId" clId="{94FDC4D3-F221-4E5D-BAAD-C320375828FE}" dt="2024-11-27T16:01:33.108" v="935" actId="26606"/>
          <ac:spMkLst>
            <pc:docMk/>
            <pc:sldMk cId="2543672860" sldId="326"/>
            <ac:spMk id="22" creationId="{2B97F24A-32CE-4C1C-A50D-3016B394DCFB}"/>
          </ac:spMkLst>
        </pc:spChg>
        <pc:spChg chg="del">
          <ac:chgData name="syed faizan" userId="f65f29c049462b58" providerId="LiveId" clId="{94FDC4D3-F221-4E5D-BAAD-C320375828FE}" dt="2024-11-27T16:01:33.108" v="935" actId="26606"/>
          <ac:spMkLst>
            <pc:docMk/>
            <pc:sldMk cId="2543672860" sldId="326"/>
            <ac:spMk id="24" creationId="{CD8B4F24-440B-49E9-B85D-733523DC064B}"/>
          </ac:spMkLst>
        </pc:spChg>
        <pc:spChg chg="add">
          <ac:chgData name="syed faizan" userId="f65f29c049462b58" providerId="LiveId" clId="{94FDC4D3-F221-4E5D-BAAD-C320375828FE}" dt="2024-11-27T16:01:33.108" v="935" actId="26606"/>
          <ac:spMkLst>
            <pc:docMk/>
            <pc:sldMk cId="2543672860" sldId="326"/>
            <ac:spMk id="29" creationId="{201CC55D-ED54-4C5C-95E6-10947BD1103B}"/>
          </ac:spMkLst>
        </pc:spChg>
        <pc:spChg chg="add">
          <ac:chgData name="syed faizan" userId="f65f29c049462b58" providerId="LiveId" clId="{94FDC4D3-F221-4E5D-BAAD-C320375828FE}" dt="2024-11-27T16:01:33.108" v="935" actId="26606"/>
          <ac:spMkLst>
            <pc:docMk/>
            <pc:sldMk cId="2543672860" sldId="326"/>
            <ac:spMk id="35" creationId="{3873B707-463F-40B0-8227-E8CC6C67EB25}"/>
          </ac:spMkLst>
        </pc:spChg>
        <pc:spChg chg="add">
          <ac:chgData name="syed faizan" userId="f65f29c049462b58" providerId="LiveId" clId="{94FDC4D3-F221-4E5D-BAAD-C320375828FE}" dt="2024-11-27T16:01:33.108" v="935" actId="26606"/>
          <ac:spMkLst>
            <pc:docMk/>
            <pc:sldMk cId="2543672860" sldId="326"/>
            <ac:spMk id="37" creationId="{C13237C8-E62C-4F0D-A318-BD6FB6C2D138}"/>
          </ac:spMkLst>
        </pc:spChg>
        <pc:spChg chg="add">
          <ac:chgData name="syed faizan" userId="f65f29c049462b58" providerId="LiveId" clId="{94FDC4D3-F221-4E5D-BAAD-C320375828FE}" dt="2024-11-27T16:01:33.108" v="935" actId="26606"/>
          <ac:spMkLst>
            <pc:docMk/>
            <pc:sldMk cId="2543672860" sldId="326"/>
            <ac:spMk id="39" creationId="{19C9EAEA-39D0-4B0E-A0EB-51E7B26740B1}"/>
          </ac:spMkLst>
        </pc:spChg>
        <pc:grpChg chg="add">
          <ac:chgData name="syed faizan" userId="f65f29c049462b58" providerId="LiveId" clId="{94FDC4D3-F221-4E5D-BAAD-C320375828FE}" dt="2024-11-27T16:01:33.108" v="935" actId="26606"/>
          <ac:grpSpMkLst>
            <pc:docMk/>
            <pc:sldMk cId="2543672860" sldId="326"/>
            <ac:grpSpMk id="31" creationId="{1DE889C7-FAD6-4397-98E2-05D503484459}"/>
          </ac:grpSpMkLst>
        </pc:grpChg>
        <pc:picChg chg="mod">
          <ac:chgData name="syed faizan" userId="f65f29c049462b58" providerId="LiveId" clId="{94FDC4D3-F221-4E5D-BAAD-C320375828FE}" dt="2024-11-27T16:01:33.108" v="935" actId="26606"/>
          <ac:picMkLst>
            <pc:docMk/>
            <pc:sldMk cId="2543672860" sldId="326"/>
            <ac:picMk id="5" creationId="{B0E620B9-CA32-0772-5108-BCC0F2F56C8C}"/>
          </ac:picMkLst>
        </pc:picChg>
      </pc:sldChg>
      <pc:sldChg chg="addSp delSp modSp mod">
        <pc:chgData name="syed faizan" userId="f65f29c049462b58" providerId="LiveId" clId="{94FDC4D3-F221-4E5D-BAAD-C320375828FE}" dt="2024-11-27T16:02:32.129" v="939" actId="26606"/>
        <pc:sldMkLst>
          <pc:docMk/>
          <pc:sldMk cId="1348475940" sldId="327"/>
        </pc:sldMkLst>
        <pc:spChg chg="mod">
          <ac:chgData name="syed faizan" userId="f65f29c049462b58" providerId="LiveId" clId="{94FDC4D3-F221-4E5D-BAAD-C320375828FE}" dt="2024-11-27T16:02:32.129" v="939" actId="26606"/>
          <ac:spMkLst>
            <pc:docMk/>
            <pc:sldMk cId="1348475940" sldId="327"/>
            <ac:spMk id="2" creationId="{7F0C6DF9-7370-884A-7BC3-AFA18B840002}"/>
          </ac:spMkLst>
        </pc:spChg>
        <pc:spChg chg="mod">
          <ac:chgData name="syed faizan" userId="f65f29c049462b58" providerId="LiveId" clId="{94FDC4D3-F221-4E5D-BAAD-C320375828FE}" dt="2024-11-27T16:02:32.129" v="939" actId="26606"/>
          <ac:spMkLst>
            <pc:docMk/>
            <pc:sldMk cId="1348475940" sldId="327"/>
            <ac:spMk id="6" creationId="{AC846A63-1DD5-23C1-A618-F76B8D941934}"/>
          </ac:spMkLst>
        </pc:spChg>
        <pc:spChg chg="del">
          <ac:chgData name="syed faizan" userId="f65f29c049462b58" providerId="LiveId" clId="{94FDC4D3-F221-4E5D-BAAD-C320375828FE}" dt="2024-11-27T16:02:32.129" v="939" actId="26606"/>
          <ac:spMkLst>
            <pc:docMk/>
            <pc:sldMk cId="1348475940" sldId="327"/>
            <ac:spMk id="19" creationId="{2B97F24A-32CE-4C1C-A50D-3016B394DCFB}"/>
          </ac:spMkLst>
        </pc:spChg>
        <pc:spChg chg="del">
          <ac:chgData name="syed faizan" userId="f65f29c049462b58" providerId="LiveId" clId="{94FDC4D3-F221-4E5D-BAAD-C320375828FE}" dt="2024-11-27T16:02:32.129" v="939" actId="26606"/>
          <ac:spMkLst>
            <pc:docMk/>
            <pc:sldMk cId="1348475940" sldId="327"/>
            <ac:spMk id="21" creationId="{CD8B4F24-440B-49E9-B85D-733523DC064B}"/>
          </ac:spMkLst>
        </pc:spChg>
        <pc:spChg chg="add">
          <ac:chgData name="syed faizan" userId="f65f29c049462b58" providerId="LiveId" clId="{94FDC4D3-F221-4E5D-BAAD-C320375828FE}" dt="2024-11-27T16:02:32.129" v="939" actId="26606"/>
          <ac:spMkLst>
            <pc:docMk/>
            <pc:sldMk cId="1348475940" sldId="327"/>
            <ac:spMk id="26" creationId="{201CC55D-ED54-4C5C-95E6-10947BD1103B}"/>
          </ac:spMkLst>
        </pc:spChg>
        <pc:spChg chg="add">
          <ac:chgData name="syed faizan" userId="f65f29c049462b58" providerId="LiveId" clId="{94FDC4D3-F221-4E5D-BAAD-C320375828FE}" dt="2024-11-27T16:02:32.129" v="939" actId="26606"/>
          <ac:spMkLst>
            <pc:docMk/>
            <pc:sldMk cId="1348475940" sldId="327"/>
            <ac:spMk id="32" creationId="{3873B707-463F-40B0-8227-E8CC6C67EB25}"/>
          </ac:spMkLst>
        </pc:spChg>
        <pc:spChg chg="add">
          <ac:chgData name="syed faizan" userId="f65f29c049462b58" providerId="LiveId" clId="{94FDC4D3-F221-4E5D-BAAD-C320375828FE}" dt="2024-11-27T16:02:32.129" v="939" actId="26606"/>
          <ac:spMkLst>
            <pc:docMk/>
            <pc:sldMk cId="1348475940" sldId="327"/>
            <ac:spMk id="34" creationId="{C13237C8-E62C-4F0D-A318-BD6FB6C2D138}"/>
          </ac:spMkLst>
        </pc:spChg>
        <pc:spChg chg="add">
          <ac:chgData name="syed faizan" userId="f65f29c049462b58" providerId="LiveId" clId="{94FDC4D3-F221-4E5D-BAAD-C320375828FE}" dt="2024-11-27T16:02:32.129" v="939" actId="26606"/>
          <ac:spMkLst>
            <pc:docMk/>
            <pc:sldMk cId="1348475940" sldId="327"/>
            <ac:spMk id="36" creationId="{19C9EAEA-39D0-4B0E-A0EB-51E7B26740B1}"/>
          </ac:spMkLst>
        </pc:spChg>
        <pc:grpChg chg="add">
          <ac:chgData name="syed faizan" userId="f65f29c049462b58" providerId="LiveId" clId="{94FDC4D3-F221-4E5D-BAAD-C320375828FE}" dt="2024-11-27T16:02:32.129" v="939" actId="26606"/>
          <ac:grpSpMkLst>
            <pc:docMk/>
            <pc:sldMk cId="1348475940" sldId="327"/>
            <ac:grpSpMk id="28" creationId="{1DE889C7-FAD6-4397-98E2-05D503484459}"/>
          </ac:grpSpMkLst>
        </pc:grpChg>
        <pc:picChg chg="mod">
          <ac:chgData name="syed faizan" userId="f65f29c049462b58" providerId="LiveId" clId="{94FDC4D3-F221-4E5D-BAAD-C320375828FE}" dt="2024-11-27T16:02:32.129" v="939" actId="26606"/>
          <ac:picMkLst>
            <pc:docMk/>
            <pc:sldMk cId="1348475940" sldId="327"/>
            <ac:picMk id="5" creationId="{C2470F39-8D0B-2FDE-9A0E-0CB641C9C2C1}"/>
          </ac:picMkLst>
        </pc:picChg>
      </pc:sldChg>
      <pc:sldChg chg="addSp delSp modSp mod">
        <pc:chgData name="syed faizan" userId="f65f29c049462b58" providerId="LiveId" clId="{94FDC4D3-F221-4E5D-BAAD-C320375828FE}" dt="2024-11-27T14:11:16.230" v="574" actId="26606"/>
        <pc:sldMkLst>
          <pc:docMk/>
          <pc:sldMk cId="1033742823" sldId="328"/>
        </pc:sldMkLst>
        <pc:spChg chg="mod">
          <ac:chgData name="syed faizan" userId="f65f29c049462b58" providerId="LiveId" clId="{94FDC4D3-F221-4E5D-BAAD-C320375828FE}" dt="2024-11-27T14:11:16.230" v="574" actId="26606"/>
          <ac:spMkLst>
            <pc:docMk/>
            <pc:sldMk cId="1033742823" sldId="328"/>
            <ac:spMk id="4" creationId="{19B69872-FCB7-BC6A-F701-344A90836517}"/>
          </ac:spMkLst>
        </pc:spChg>
        <pc:spChg chg="mod">
          <ac:chgData name="syed faizan" userId="f65f29c049462b58" providerId="LiveId" clId="{94FDC4D3-F221-4E5D-BAAD-C320375828FE}" dt="2024-11-27T14:11:16.230" v="574" actId="26606"/>
          <ac:spMkLst>
            <pc:docMk/>
            <pc:sldMk cId="1033742823" sldId="328"/>
            <ac:spMk id="5" creationId="{50AD61B6-C15F-442C-02E1-666A2809F60E}"/>
          </ac:spMkLst>
        </pc:spChg>
        <pc:spChg chg="del">
          <ac:chgData name="syed faizan" userId="f65f29c049462b58" providerId="LiveId" clId="{94FDC4D3-F221-4E5D-BAAD-C320375828FE}" dt="2024-11-27T14:11:16.230" v="574" actId="26606"/>
          <ac:spMkLst>
            <pc:docMk/>
            <pc:sldMk cId="1033742823" sldId="328"/>
            <ac:spMk id="31" creationId="{F13C74B1-5B17-4795-BED0-7140497B445A}"/>
          </ac:spMkLst>
        </pc:spChg>
        <pc:spChg chg="del">
          <ac:chgData name="syed faizan" userId="f65f29c049462b58" providerId="LiveId" clId="{94FDC4D3-F221-4E5D-BAAD-C320375828FE}" dt="2024-11-27T14:11:16.230" v="574" actId="26606"/>
          <ac:spMkLst>
            <pc:docMk/>
            <pc:sldMk cId="1033742823" sldId="328"/>
            <ac:spMk id="33" creationId="{D4974D33-8DC5-464E-8C6D-BE58F0669C17}"/>
          </ac:spMkLst>
        </pc:spChg>
        <pc:spChg chg="add">
          <ac:chgData name="syed faizan" userId="f65f29c049462b58" providerId="LiveId" clId="{94FDC4D3-F221-4E5D-BAAD-C320375828FE}" dt="2024-11-27T14:11:16.230" v="574" actId="26606"/>
          <ac:spMkLst>
            <pc:docMk/>
            <pc:sldMk cId="1033742823" sldId="328"/>
            <ac:spMk id="38" creationId="{C7D023E4-8DE1-436E-9847-ED6A4B4B04FD}"/>
          </ac:spMkLst>
        </pc:spChg>
        <pc:spChg chg="add">
          <ac:chgData name="syed faizan" userId="f65f29c049462b58" providerId="LiveId" clId="{94FDC4D3-F221-4E5D-BAAD-C320375828FE}" dt="2024-11-27T14:11:16.230" v="574" actId="26606"/>
          <ac:spMkLst>
            <pc:docMk/>
            <pc:sldMk cId="1033742823" sldId="328"/>
            <ac:spMk id="40" creationId="{8B2B1708-8CE4-4A20-94F5-55118AE2CBD7}"/>
          </ac:spMkLst>
        </pc:spChg>
        <pc:grpChg chg="add">
          <ac:chgData name="syed faizan" userId="f65f29c049462b58" providerId="LiveId" clId="{94FDC4D3-F221-4E5D-BAAD-C320375828FE}" dt="2024-11-27T14:11:16.230" v="574" actId="26606"/>
          <ac:grpSpMkLst>
            <pc:docMk/>
            <pc:sldMk cId="1033742823" sldId="328"/>
            <ac:grpSpMk id="42" creationId="{C0AA22AC-B934-4178-A531-06726A3FC1DC}"/>
          </ac:grpSpMkLst>
        </pc:grpChg>
        <pc:grpChg chg="add">
          <ac:chgData name="syed faizan" userId="f65f29c049462b58" providerId="LiveId" clId="{94FDC4D3-F221-4E5D-BAAD-C320375828FE}" dt="2024-11-27T14:11:16.230" v="574" actId="26606"/>
          <ac:grpSpMkLst>
            <pc:docMk/>
            <pc:sldMk cId="1033742823" sldId="328"/>
            <ac:grpSpMk id="46" creationId="{5795FBEB-70B2-409B-AE84-654E76B79B73}"/>
          </ac:grpSpMkLst>
        </pc:grpChg>
        <pc:picChg chg="mod ord">
          <ac:chgData name="syed faizan" userId="f65f29c049462b58" providerId="LiveId" clId="{94FDC4D3-F221-4E5D-BAAD-C320375828FE}" dt="2024-11-27T14:11:16.230" v="574" actId="26606"/>
          <ac:picMkLst>
            <pc:docMk/>
            <pc:sldMk cId="1033742823" sldId="328"/>
            <ac:picMk id="27" creationId="{5903B644-862B-4093-4E1E-939921CC3B31}"/>
          </ac:picMkLst>
        </pc:picChg>
      </pc:sldChg>
      <pc:sldChg chg="del">
        <pc:chgData name="syed faizan" userId="f65f29c049462b58" providerId="LiveId" clId="{94FDC4D3-F221-4E5D-BAAD-C320375828FE}" dt="2024-11-27T14:56:39.428" v="751" actId="2696"/>
        <pc:sldMkLst>
          <pc:docMk/>
          <pc:sldMk cId="2469342991" sldId="329"/>
        </pc:sldMkLst>
      </pc:sldChg>
      <pc:sldChg chg="del">
        <pc:chgData name="syed faizan" userId="f65f29c049462b58" providerId="LiveId" clId="{94FDC4D3-F221-4E5D-BAAD-C320375828FE}" dt="2024-11-27T15:13:32.304" v="908" actId="2696"/>
        <pc:sldMkLst>
          <pc:docMk/>
          <pc:sldMk cId="2813156091" sldId="330"/>
        </pc:sldMkLst>
      </pc:sldChg>
      <pc:sldChg chg="addSp delSp modSp mod ord">
        <pc:chgData name="syed faizan" userId="f65f29c049462b58" providerId="LiveId" clId="{94FDC4D3-F221-4E5D-BAAD-C320375828FE}" dt="2024-11-27T15:13:17.562" v="907" actId="113"/>
        <pc:sldMkLst>
          <pc:docMk/>
          <pc:sldMk cId="465510757" sldId="331"/>
        </pc:sldMkLst>
        <pc:spChg chg="mod">
          <ac:chgData name="syed faizan" userId="f65f29c049462b58" providerId="LiveId" clId="{94FDC4D3-F221-4E5D-BAAD-C320375828FE}" dt="2024-11-27T15:13:17.562" v="907" actId="113"/>
          <ac:spMkLst>
            <pc:docMk/>
            <pc:sldMk cId="465510757" sldId="331"/>
            <ac:spMk id="2" creationId="{7BBD6068-D5CE-6EE1-BE3D-D6A675C2B28C}"/>
          </ac:spMkLst>
        </pc:spChg>
        <pc:spChg chg="del">
          <ac:chgData name="syed faizan" userId="f65f29c049462b58" providerId="LiveId" clId="{94FDC4D3-F221-4E5D-BAAD-C320375828FE}" dt="2024-11-27T15:11:40.024" v="813" actId="26606"/>
          <ac:spMkLst>
            <pc:docMk/>
            <pc:sldMk cId="465510757" sldId="331"/>
            <ac:spMk id="4" creationId="{D30027C6-0935-7018-106E-7223636D3C96}"/>
          </ac:spMkLst>
        </pc:spChg>
        <pc:spChg chg="add del mod">
          <ac:chgData name="syed faizan" userId="f65f29c049462b58" providerId="LiveId" clId="{94FDC4D3-F221-4E5D-BAAD-C320375828FE}" dt="2024-11-27T15:12:45.543" v="901" actId="478"/>
          <ac:spMkLst>
            <pc:docMk/>
            <pc:sldMk cId="465510757" sldId="331"/>
            <ac:spMk id="5" creationId="{FDAB5E0A-6175-54D0-74D5-17D39FCFCBD3}"/>
          </ac:spMkLst>
        </pc:spChg>
        <pc:spChg chg="add del mod">
          <ac:chgData name="syed faizan" userId="f65f29c049462b58" providerId="LiveId" clId="{94FDC4D3-F221-4E5D-BAAD-C320375828FE}" dt="2024-11-27T15:12:51.019" v="902" actId="478"/>
          <ac:spMkLst>
            <pc:docMk/>
            <pc:sldMk cId="465510757" sldId="331"/>
            <ac:spMk id="8" creationId="{10FE4ABB-6921-9463-2C87-6F54479D79AE}"/>
          </ac:spMkLst>
        </pc:spChg>
        <pc:spChg chg="del">
          <ac:chgData name="syed faizan" userId="f65f29c049462b58" providerId="LiveId" clId="{94FDC4D3-F221-4E5D-BAAD-C320375828FE}" dt="2024-11-27T15:11:40.024" v="813" actId="26606"/>
          <ac:spMkLst>
            <pc:docMk/>
            <pc:sldMk cId="465510757" sldId="331"/>
            <ac:spMk id="16" creationId="{A8908DB7-C3A6-4FCB-9820-CEE02B398C4A}"/>
          </ac:spMkLst>
        </pc:spChg>
        <pc:spChg chg="del">
          <ac:chgData name="syed faizan" userId="f65f29c049462b58" providerId="LiveId" clId="{94FDC4D3-F221-4E5D-BAAD-C320375828FE}" dt="2024-11-27T15:11:40.024" v="813" actId="26606"/>
          <ac:spMkLst>
            <pc:docMk/>
            <pc:sldMk cId="465510757" sldId="331"/>
            <ac:spMk id="18" creationId="{535742DD-1B16-4E9D-B715-0D74B4574A68}"/>
          </ac:spMkLst>
        </pc:spChg>
        <pc:spChg chg="add">
          <ac:chgData name="syed faizan" userId="f65f29c049462b58" providerId="LiveId" clId="{94FDC4D3-F221-4E5D-BAAD-C320375828FE}" dt="2024-11-27T15:11:40.024" v="813" actId="26606"/>
          <ac:spMkLst>
            <pc:docMk/>
            <pc:sldMk cId="465510757" sldId="331"/>
            <ac:spMk id="23" creationId="{700E0F77-E936-4985-B7B1-B9823486AC33}"/>
          </ac:spMkLst>
        </pc:spChg>
        <pc:spChg chg="add">
          <ac:chgData name="syed faizan" userId="f65f29c049462b58" providerId="LiveId" clId="{94FDC4D3-F221-4E5D-BAAD-C320375828FE}" dt="2024-11-27T15:11:40.024" v="813" actId="26606"/>
          <ac:spMkLst>
            <pc:docMk/>
            <pc:sldMk cId="465510757" sldId="331"/>
            <ac:spMk id="25" creationId="{95C8260E-968F-44E8-A823-ABB431311926}"/>
          </ac:spMkLst>
        </pc:spChg>
        <pc:spChg chg="add">
          <ac:chgData name="syed faizan" userId="f65f29c049462b58" providerId="LiveId" clId="{94FDC4D3-F221-4E5D-BAAD-C320375828FE}" dt="2024-11-27T15:11:40.024" v="813" actId="26606"/>
          <ac:spMkLst>
            <pc:docMk/>
            <pc:sldMk cId="465510757" sldId="331"/>
            <ac:spMk id="27" creationId="{2C1BBA94-3F40-40AA-8BB9-E69E25E537C1}"/>
          </ac:spMkLst>
        </pc:spChg>
        <pc:spChg chg="add">
          <ac:chgData name="syed faizan" userId="f65f29c049462b58" providerId="LiveId" clId="{94FDC4D3-F221-4E5D-BAAD-C320375828FE}" dt="2024-11-27T15:11:40.024" v="813" actId="26606"/>
          <ac:spMkLst>
            <pc:docMk/>
            <pc:sldMk cId="465510757" sldId="331"/>
            <ac:spMk id="29" creationId="{FE43805F-24A6-46A4-B19B-54F28347355C}"/>
          </ac:spMkLst>
        </pc:spChg>
        <pc:graphicFrameChg chg="del mod modGraphic">
          <ac:chgData name="syed faizan" userId="f65f29c049462b58" providerId="LiveId" clId="{94FDC4D3-F221-4E5D-BAAD-C320375828FE}" dt="2024-11-27T15:11:17.824" v="812" actId="478"/>
          <ac:graphicFrameMkLst>
            <pc:docMk/>
            <pc:sldMk cId="465510757" sldId="331"/>
            <ac:graphicFrameMk id="11" creationId="{D601F71D-3A8D-6B38-EA8B-4752D1ED5C9C}"/>
          </ac:graphicFrameMkLst>
        </pc:graphicFrameChg>
        <pc:picChg chg="mod modCrop">
          <ac:chgData name="syed faizan" userId="f65f29c049462b58" providerId="LiveId" clId="{94FDC4D3-F221-4E5D-BAAD-C320375828FE}" dt="2024-11-27T15:13:09.798" v="906" actId="14100"/>
          <ac:picMkLst>
            <pc:docMk/>
            <pc:sldMk cId="465510757" sldId="331"/>
            <ac:picMk id="7" creationId="{C3C18F8D-6665-02D8-8526-51D4BB285A75}"/>
          </ac:picMkLst>
        </pc:picChg>
      </pc:sldChg>
      <pc:sldChg chg="addSp delSp mod">
        <pc:chgData name="syed faizan" userId="f65f29c049462b58" providerId="LiveId" clId="{94FDC4D3-F221-4E5D-BAAD-C320375828FE}" dt="2024-11-27T15:13:51.183" v="909" actId="26606"/>
        <pc:sldMkLst>
          <pc:docMk/>
          <pc:sldMk cId="2362101816" sldId="332"/>
        </pc:sldMkLst>
        <pc:spChg chg="del">
          <ac:chgData name="syed faizan" userId="f65f29c049462b58" providerId="LiveId" clId="{94FDC4D3-F221-4E5D-BAAD-C320375828FE}" dt="2024-11-27T15:13:51.183" v="909" actId="26606"/>
          <ac:spMkLst>
            <pc:docMk/>
            <pc:sldMk cId="2362101816" sldId="332"/>
            <ac:spMk id="9" creationId="{3FA4ED03-0FDF-444A-692A-B91F563DAB81}"/>
          </ac:spMkLst>
        </pc:spChg>
        <pc:graphicFrameChg chg="add">
          <ac:chgData name="syed faizan" userId="f65f29c049462b58" providerId="LiveId" clId="{94FDC4D3-F221-4E5D-BAAD-C320375828FE}" dt="2024-11-27T15:13:51.183" v="909" actId="26606"/>
          <ac:graphicFrameMkLst>
            <pc:docMk/>
            <pc:sldMk cId="2362101816" sldId="332"/>
            <ac:graphicFrameMk id="28" creationId="{22976651-7279-C8FF-4899-3C87A2FD6529}"/>
          </ac:graphicFrameMkLst>
        </pc:graphicFrameChg>
      </pc:sldChg>
      <pc:sldChg chg="modSp mod">
        <pc:chgData name="syed faizan" userId="f65f29c049462b58" providerId="LiveId" clId="{94FDC4D3-F221-4E5D-BAAD-C320375828FE}" dt="2024-11-27T15:14:53.118" v="914" actId="26606"/>
        <pc:sldMkLst>
          <pc:docMk/>
          <pc:sldMk cId="2495686161" sldId="333"/>
        </pc:sldMkLst>
        <pc:graphicFrameChg chg="modGraphic">
          <ac:chgData name="syed faizan" userId="f65f29c049462b58" providerId="LiveId" clId="{94FDC4D3-F221-4E5D-BAAD-C320375828FE}" dt="2024-11-27T15:14:53.118" v="914" actId="26606"/>
          <ac:graphicFrameMkLst>
            <pc:docMk/>
            <pc:sldMk cId="2495686161" sldId="333"/>
            <ac:graphicFrameMk id="11" creationId="{182C2975-16AE-55C8-F2CB-2B6897BFEB40}"/>
          </ac:graphicFrameMkLst>
        </pc:graphicFrameChg>
      </pc:sldChg>
      <pc:sldChg chg="modSp mod">
        <pc:chgData name="syed faizan" userId="f65f29c049462b58" providerId="LiveId" clId="{94FDC4D3-F221-4E5D-BAAD-C320375828FE}" dt="2024-11-27T15:34:02.197" v="921" actId="14100"/>
        <pc:sldMkLst>
          <pc:docMk/>
          <pc:sldMk cId="1238538289" sldId="334"/>
        </pc:sldMkLst>
        <pc:picChg chg="mod">
          <ac:chgData name="syed faizan" userId="f65f29c049462b58" providerId="LiveId" clId="{94FDC4D3-F221-4E5D-BAAD-C320375828FE}" dt="2024-11-27T15:34:02.197" v="921" actId="14100"/>
          <ac:picMkLst>
            <pc:docMk/>
            <pc:sldMk cId="1238538289" sldId="334"/>
            <ac:picMk id="8" creationId="{BC1C232F-8FB8-2A8B-521E-FB56C21F970B}"/>
          </ac:picMkLst>
        </pc:picChg>
      </pc:sldChg>
      <pc:sldChg chg="modSp mod">
        <pc:chgData name="syed faizan" userId="f65f29c049462b58" providerId="LiveId" clId="{94FDC4D3-F221-4E5D-BAAD-C320375828FE}" dt="2024-11-27T15:50:51.049" v="929" actId="27636"/>
        <pc:sldMkLst>
          <pc:docMk/>
          <pc:sldMk cId="203674283" sldId="335"/>
        </pc:sldMkLst>
        <pc:spChg chg="mod">
          <ac:chgData name="syed faizan" userId="f65f29c049462b58" providerId="LiveId" clId="{94FDC4D3-F221-4E5D-BAAD-C320375828FE}" dt="2024-11-27T15:50:51.049" v="929" actId="27636"/>
          <ac:spMkLst>
            <pc:docMk/>
            <pc:sldMk cId="203674283" sldId="335"/>
            <ac:spMk id="3" creationId="{FE6656DA-B9E6-71EC-DF73-4A3C8060FB0F}"/>
          </ac:spMkLst>
        </pc:spChg>
      </pc:sldChg>
      <pc:sldChg chg="addSp delSp mod">
        <pc:chgData name="syed faizan" userId="f65f29c049462b58" providerId="LiveId" clId="{94FDC4D3-F221-4E5D-BAAD-C320375828FE}" dt="2024-11-27T15:17:49.657" v="918" actId="26606"/>
        <pc:sldMkLst>
          <pc:docMk/>
          <pc:sldMk cId="2530892441" sldId="336"/>
        </pc:sldMkLst>
        <pc:spChg chg="add del">
          <ac:chgData name="syed faizan" userId="f65f29c049462b58" providerId="LiveId" clId="{94FDC4D3-F221-4E5D-BAAD-C320375828FE}" dt="2024-11-27T15:17:49.657" v="918" actId="26606"/>
          <ac:spMkLst>
            <pc:docMk/>
            <pc:sldMk cId="2530892441" sldId="336"/>
            <ac:spMk id="9" creationId="{99D27C2B-83A3-00BA-9E1C-41B7BBC47E09}"/>
          </ac:spMkLst>
        </pc:spChg>
        <pc:graphicFrameChg chg="add del">
          <ac:chgData name="syed faizan" userId="f65f29c049462b58" providerId="LiveId" clId="{94FDC4D3-F221-4E5D-BAAD-C320375828FE}" dt="2024-11-27T15:17:49.646" v="917" actId="26606"/>
          <ac:graphicFrameMkLst>
            <pc:docMk/>
            <pc:sldMk cId="2530892441" sldId="336"/>
            <ac:graphicFrameMk id="11" creationId="{A84F85B5-0CB7-79A4-D21D-63FE796E3533}"/>
          </ac:graphicFrameMkLst>
        </pc:graphicFrameChg>
        <pc:graphicFrameChg chg="add">
          <ac:chgData name="syed faizan" userId="f65f29c049462b58" providerId="LiveId" clId="{94FDC4D3-F221-4E5D-BAAD-C320375828FE}" dt="2024-11-27T15:17:49.657" v="918" actId="26606"/>
          <ac:graphicFrameMkLst>
            <pc:docMk/>
            <pc:sldMk cId="2530892441" sldId="336"/>
            <ac:graphicFrameMk id="13" creationId="{B7FBA1E4-F731-2532-D6BB-6173800C33F1}"/>
          </ac:graphicFrameMkLst>
        </pc:graphicFrameChg>
      </pc:sldChg>
      <pc:sldChg chg="modSp mod">
        <pc:chgData name="syed faizan" userId="f65f29c049462b58" providerId="LiveId" clId="{94FDC4D3-F221-4E5D-BAAD-C320375828FE}" dt="2024-11-27T15:51:21.213" v="931" actId="14100"/>
        <pc:sldMkLst>
          <pc:docMk/>
          <pc:sldMk cId="3249681419" sldId="337"/>
        </pc:sldMkLst>
        <pc:spChg chg="mod">
          <ac:chgData name="syed faizan" userId="f65f29c049462b58" providerId="LiveId" clId="{94FDC4D3-F221-4E5D-BAAD-C320375828FE}" dt="2024-11-27T15:51:21.213" v="931" actId="14100"/>
          <ac:spMkLst>
            <pc:docMk/>
            <pc:sldMk cId="3249681419" sldId="337"/>
            <ac:spMk id="3" creationId="{D24AB812-069D-3A72-8551-B844DA9313D1}"/>
          </ac:spMkLst>
        </pc:spChg>
      </pc:sldChg>
      <pc:sldChg chg="del">
        <pc:chgData name="syed faizan" userId="f65f29c049462b58" providerId="LiveId" clId="{94FDC4D3-F221-4E5D-BAAD-C320375828FE}" dt="2024-11-27T15:15:50.521" v="915" actId="2696"/>
        <pc:sldMkLst>
          <pc:docMk/>
          <pc:sldMk cId="4112069133" sldId="338"/>
        </pc:sldMkLst>
      </pc:sldChg>
      <pc:sldChg chg="modSp">
        <pc:chgData name="syed faizan" userId="f65f29c049462b58" providerId="LiveId" clId="{94FDC4D3-F221-4E5D-BAAD-C320375828FE}" dt="2024-11-27T15:52:10.030" v="932" actId="14826"/>
        <pc:sldMkLst>
          <pc:docMk/>
          <pc:sldMk cId="2205541188" sldId="339"/>
        </pc:sldMkLst>
        <pc:picChg chg="mod">
          <ac:chgData name="syed faizan" userId="f65f29c049462b58" providerId="LiveId" clId="{94FDC4D3-F221-4E5D-BAAD-C320375828FE}" dt="2024-11-27T15:52:10.030" v="932" actId="14826"/>
          <ac:picMkLst>
            <pc:docMk/>
            <pc:sldMk cId="2205541188" sldId="339"/>
            <ac:picMk id="6" creationId="{887C1FA4-38AA-4001-BA56-5FCCBA0BC808}"/>
          </ac:picMkLst>
        </pc:picChg>
      </pc:sldChg>
      <pc:sldChg chg="addSp delSp modSp add mod">
        <pc:chgData name="syed faizan" userId="f65f29c049462b58" providerId="LiveId" clId="{94FDC4D3-F221-4E5D-BAAD-C320375828FE}" dt="2024-11-27T14:36:27.907" v="634" actId="1076"/>
        <pc:sldMkLst>
          <pc:docMk/>
          <pc:sldMk cId="2981860569" sldId="344"/>
        </pc:sldMkLst>
        <pc:spChg chg="mod">
          <ac:chgData name="syed faizan" userId="f65f29c049462b58" providerId="LiveId" clId="{94FDC4D3-F221-4E5D-BAAD-C320375828FE}" dt="2024-11-27T11:25:17.434" v="105" actId="20577"/>
          <ac:spMkLst>
            <pc:docMk/>
            <pc:sldMk cId="2981860569" sldId="344"/>
            <ac:spMk id="2" creationId="{35E8914B-26D7-7529-0E5F-B2CB2FA08A31}"/>
          </ac:spMkLst>
        </pc:spChg>
        <pc:spChg chg="add del mod">
          <ac:chgData name="syed faizan" userId="f65f29c049462b58" providerId="LiveId" clId="{94FDC4D3-F221-4E5D-BAAD-C320375828FE}" dt="2024-11-27T11:32:34.139" v="134" actId="21"/>
          <ac:spMkLst>
            <pc:docMk/>
            <pc:sldMk cId="2981860569" sldId="344"/>
            <ac:spMk id="3" creationId="{22BB6DAB-4799-0526-3ED9-108E9E5232ED}"/>
          </ac:spMkLst>
        </pc:spChg>
        <pc:spChg chg="add del mod">
          <ac:chgData name="syed faizan" userId="f65f29c049462b58" providerId="LiveId" clId="{94FDC4D3-F221-4E5D-BAAD-C320375828FE}" dt="2024-11-27T11:33:34.968" v="141"/>
          <ac:spMkLst>
            <pc:docMk/>
            <pc:sldMk cId="2981860569" sldId="344"/>
            <ac:spMk id="4" creationId="{A17E5CAC-3C81-8000-49E8-265B02102060}"/>
          </ac:spMkLst>
        </pc:spChg>
        <pc:spChg chg="add mod">
          <ac:chgData name="syed faizan" userId="f65f29c049462b58" providerId="LiveId" clId="{94FDC4D3-F221-4E5D-BAAD-C320375828FE}" dt="2024-11-27T14:36:27.907" v="634" actId="1076"/>
          <ac:spMkLst>
            <pc:docMk/>
            <pc:sldMk cId="2981860569" sldId="344"/>
            <ac:spMk id="6" creationId="{A44E40FB-F8E4-7D9A-B6A7-B8C6AF66728D}"/>
          </ac:spMkLst>
        </pc:spChg>
        <pc:spChg chg="mod">
          <ac:chgData name="syed faizan" userId="f65f29c049462b58" providerId="LiveId" clId="{94FDC4D3-F221-4E5D-BAAD-C320375828FE}" dt="2024-11-27T11:29:46.328" v="106" actId="20577"/>
          <ac:spMkLst>
            <pc:docMk/>
            <pc:sldMk cId="2981860569" sldId="344"/>
            <ac:spMk id="10" creationId="{3D664EC2-8D31-A1B1-A9C9-6EB1790BC101}"/>
          </ac:spMkLst>
        </pc:spChg>
        <pc:spChg chg="add del">
          <ac:chgData name="syed faizan" userId="f65f29c049462b58" providerId="LiveId" clId="{94FDC4D3-F221-4E5D-BAAD-C320375828FE}" dt="2024-11-27T11:24:59.080" v="74" actId="26606"/>
          <ac:spMkLst>
            <pc:docMk/>
            <pc:sldMk cId="2981860569" sldId="344"/>
            <ac:spMk id="99" creationId="{BBE5CC73-6FB3-DD4F-522C-5F4EACA534D0}"/>
          </ac:spMkLst>
        </pc:spChg>
        <pc:spChg chg="add del">
          <ac:chgData name="syed faizan" userId="f65f29c049462b58" providerId="LiveId" clId="{94FDC4D3-F221-4E5D-BAAD-C320375828FE}" dt="2024-11-27T11:24:59.080" v="74" actId="26606"/>
          <ac:spMkLst>
            <pc:docMk/>
            <pc:sldMk cId="2981860569" sldId="344"/>
            <ac:spMk id="105" creationId="{77925E16-6AD1-9750-FBE7-D18ABAF63115}"/>
          </ac:spMkLst>
        </pc:spChg>
        <pc:spChg chg="add del">
          <ac:chgData name="syed faizan" userId="f65f29c049462b58" providerId="LiveId" clId="{94FDC4D3-F221-4E5D-BAAD-C320375828FE}" dt="2024-11-27T11:24:59.080" v="74" actId="26606"/>
          <ac:spMkLst>
            <pc:docMk/>
            <pc:sldMk cId="2981860569" sldId="344"/>
            <ac:spMk id="107" creationId="{65EDA899-91AE-D8A9-DB67-9263E58EAB8C}"/>
          </ac:spMkLst>
        </pc:spChg>
        <pc:spChg chg="add del">
          <ac:chgData name="syed faizan" userId="f65f29c049462b58" providerId="LiveId" clId="{94FDC4D3-F221-4E5D-BAAD-C320375828FE}" dt="2024-11-27T11:24:59.080" v="74" actId="26606"/>
          <ac:spMkLst>
            <pc:docMk/>
            <pc:sldMk cId="2981860569" sldId="344"/>
            <ac:spMk id="109" creationId="{E63304A7-B625-5419-A878-2C3272DEEA48}"/>
          </ac:spMkLst>
        </pc:spChg>
        <pc:spChg chg="add del">
          <ac:chgData name="syed faizan" userId="f65f29c049462b58" providerId="LiveId" clId="{94FDC4D3-F221-4E5D-BAAD-C320375828FE}" dt="2024-11-27T11:24:59.075" v="73" actId="26606"/>
          <ac:spMkLst>
            <pc:docMk/>
            <pc:sldMk cId="2981860569" sldId="344"/>
            <ac:spMk id="114" creationId="{201CC55D-ED54-4C5C-95E6-10947BD1103B}"/>
          </ac:spMkLst>
        </pc:spChg>
        <pc:spChg chg="add del">
          <ac:chgData name="syed faizan" userId="f65f29c049462b58" providerId="LiveId" clId="{94FDC4D3-F221-4E5D-BAAD-C320375828FE}" dt="2024-11-27T11:24:59.075" v="73" actId="26606"/>
          <ac:spMkLst>
            <pc:docMk/>
            <pc:sldMk cId="2981860569" sldId="344"/>
            <ac:spMk id="120" creationId="{3873B707-463F-40B0-8227-E8CC6C67EB25}"/>
          </ac:spMkLst>
        </pc:spChg>
        <pc:spChg chg="add del">
          <ac:chgData name="syed faizan" userId="f65f29c049462b58" providerId="LiveId" clId="{94FDC4D3-F221-4E5D-BAAD-C320375828FE}" dt="2024-11-27T11:24:59.075" v="73" actId="26606"/>
          <ac:spMkLst>
            <pc:docMk/>
            <pc:sldMk cId="2981860569" sldId="344"/>
            <ac:spMk id="122" creationId="{C13237C8-E62C-4F0D-A318-BD6FB6C2D138}"/>
          </ac:spMkLst>
        </pc:spChg>
        <pc:spChg chg="add del">
          <ac:chgData name="syed faizan" userId="f65f29c049462b58" providerId="LiveId" clId="{94FDC4D3-F221-4E5D-BAAD-C320375828FE}" dt="2024-11-27T11:24:59.075" v="73" actId="26606"/>
          <ac:spMkLst>
            <pc:docMk/>
            <pc:sldMk cId="2981860569" sldId="344"/>
            <ac:spMk id="124" creationId="{19C9EAEA-39D0-4B0E-A0EB-51E7B26740B1}"/>
          </ac:spMkLst>
        </pc:spChg>
        <pc:spChg chg="add">
          <ac:chgData name="syed faizan" userId="f65f29c049462b58" providerId="LiveId" clId="{94FDC4D3-F221-4E5D-BAAD-C320375828FE}" dt="2024-11-27T11:24:59.080" v="74" actId="26606"/>
          <ac:spMkLst>
            <pc:docMk/>
            <pc:sldMk cId="2981860569" sldId="344"/>
            <ac:spMk id="126" creationId="{117AB3D3-3C9C-4DED-809A-78734805B895}"/>
          </ac:spMkLst>
        </pc:spChg>
        <pc:spChg chg="add">
          <ac:chgData name="syed faizan" userId="f65f29c049462b58" providerId="LiveId" clId="{94FDC4D3-F221-4E5D-BAAD-C320375828FE}" dt="2024-11-27T11:24:59.080" v="74" actId="26606"/>
          <ac:spMkLst>
            <pc:docMk/>
            <pc:sldMk cId="2981860569" sldId="344"/>
            <ac:spMk id="127" creationId="{3A9A4357-BD1D-4622-A4FE-766E6AB8DE84}"/>
          </ac:spMkLst>
        </pc:spChg>
        <pc:spChg chg="add">
          <ac:chgData name="syed faizan" userId="f65f29c049462b58" providerId="LiveId" clId="{94FDC4D3-F221-4E5D-BAAD-C320375828FE}" dt="2024-11-27T11:24:59.080" v="74" actId="26606"/>
          <ac:spMkLst>
            <pc:docMk/>
            <pc:sldMk cId="2981860569" sldId="344"/>
            <ac:spMk id="128" creationId="{E659831F-0D9A-4C63-9EBB-8435B85A440F}"/>
          </ac:spMkLst>
        </pc:spChg>
        <pc:spChg chg="add">
          <ac:chgData name="syed faizan" userId="f65f29c049462b58" providerId="LiveId" clId="{94FDC4D3-F221-4E5D-BAAD-C320375828FE}" dt="2024-11-27T11:24:59.080" v="74" actId="26606"/>
          <ac:spMkLst>
            <pc:docMk/>
            <pc:sldMk cId="2981860569" sldId="344"/>
            <ac:spMk id="129" creationId="{E6995CE5-F890-4ABA-82A2-26507CE8D2A3}"/>
          </ac:spMkLst>
        </pc:spChg>
        <pc:grpChg chg="add del">
          <ac:chgData name="syed faizan" userId="f65f29c049462b58" providerId="LiveId" clId="{94FDC4D3-F221-4E5D-BAAD-C320375828FE}" dt="2024-11-27T11:24:59.080" v="74" actId="26606"/>
          <ac:grpSpMkLst>
            <pc:docMk/>
            <pc:sldMk cId="2981860569" sldId="344"/>
            <ac:grpSpMk id="101" creationId="{25B7A5A3-9CE0-F8AD-2D0E-3D0551B00DA4}"/>
          </ac:grpSpMkLst>
        </pc:grpChg>
        <pc:grpChg chg="add del">
          <ac:chgData name="syed faizan" userId="f65f29c049462b58" providerId="LiveId" clId="{94FDC4D3-F221-4E5D-BAAD-C320375828FE}" dt="2024-11-27T11:24:59.075" v="73" actId="26606"/>
          <ac:grpSpMkLst>
            <pc:docMk/>
            <pc:sldMk cId="2981860569" sldId="344"/>
            <ac:grpSpMk id="116" creationId="{1DE889C7-FAD6-4397-98E2-05D503484459}"/>
          </ac:grpSpMkLst>
        </pc:grpChg>
        <pc:picChg chg="add del mod">
          <ac:chgData name="syed faizan" userId="f65f29c049462b58" providerId="LiveId" clId="{94FDC4D3-F221-4E5D-BAAD-C320375828FE}" dt="2024-11-27T11:24:59.080" v="74" actId="26606"/>
          <ac:picMkLst>
            <pc:docMk/>
            <pc:sldMk cId="2981860569" sldId="344"/>
            <ac:picMk id="5" creationId="{9579096F-74DF-8F6B-1850-08497F69BB6A}"/>
          </ac:picMkLst>
        </pc:picChg>
      </pc:sldChg>
      <pc:sldChg chg="addSp delSp modSp add mod">
        <pc:chgData name="syed faizan" userId="f65f29c049462b58" providerId="LiveId" clId="{94FDC4D3-F221-4E5D-BAAD-C320375828FE}" dt="2024-11-27T13:54:12.681" v="355" actId="1076"/>
        <pc:sldMkLst>
          <pc:docMk/>
          <pc:sldMk cId="3666714124" sldId="345"/>
        </pc:sldMkLst>
        <pc:spChg chg="mod">
          <ac:chgData name="syed faizan" userId="f65f29c049462b58" providerId="LiveId" clId="{94FDC4D3-F221-4E5D-BAAD-C320375828FE}" dt="2024-11-27T13:50:10.960" v="328" actId="20577"/>
          <ac:spMkLst>
            <pc:docMk/>
            <pc:sldMk cId="3666714124" sldId="345"/>
            <ac:spMk id="2" creationId="{EF64A5C0-485D-389F-18B3-FA1D21A60F07}"/>
          </ac:spMkLst>
        </pc:spChg>
        <pc:spChg chg="del mod">
          <ac:chgData name="syed faizan" userId="f65f29c049462b58" providerId="LiveId" clId="{94FDC4D3-F221-4E5D-BAAD-C320375828FE}" dt="2024-11-27T13:54:01.371" v="352"/>
          <ac:spMkLst>
            <pc:docMk/>
            <pc:sldMk cId="3666714124" sldId="345"/>
            <ac:spMk id="3" creationId="{8CFDF2DD-773B-AFC5-DFAB-3EF4AAB1772B}"/>
          </ac:spMkLst>
        </pc:spChg>
        <pc:spChg chg="add mod">
          <ac:chgData name="syed faizan" userId="f65f29c049462b58" providerId="LiveId" clId="{94FDC4D3-F221-4E5D-BAAD-C320375828FE}" dt="2024-11-27T13:54:12.681" v="355" actId="1076"/>
          <ac:spMkLst>
            <pc:docMk/>
            <pc:sldMk cId="3666714124" sldId="345"/>
            <ac:spMk id="4" creationId="{32D3299F-92FC-E54E-13A6-DDB70273EFF7}"/>
          </ac:spMkLst>
        </pc:spChg>
        <pc:spChg chg="mod">
          <ac:chgData name="syed faizan" userId="f65f29c049462b58" providerId="LiveId" clId="{94FDC4D3-F221-4E5D-BAAD-C320375828FE}" dt="2024-11-27T13:52:59.871" v="350" actId="20577"/>
          <ac:spMkLst>
            <pc:docMk/>
            <pc:sldMk cId="3666714124" sldId="345"/>
            <ac:spMk id="9" creationId="{7FBE03EB-9B66-FE1F-1A83-55E926E3BAF0}"/>
          </ac:spMkLst>
        </pc:spChg>
        <pc:picChg chg="mod">
          <ac:chgData name="syed faizan" userId="f65f29c049462b58" providerId="LiveId" clId="{94FDC4D3-F221-4E5D-BAAD-C320375828FE}" dt="2024-11-27T13:52:06.333" v="339" actId="14100"/>
          <ac:picMkLst>
            <pc:docMk/>
            <pc:sldMk cId="3666714124" sldId="345"/>
            <ac:picMk id="7" creationId="{3527741E-0290-9FD6-A6EA-052DF1A8A053}"/>
          </ac:picMkLst>
        </pc:picChg>
      </pc:sldChg>
      <pc:sldChg chg="addSp delSp modSp new mod ord setBg">
        <pc:chgData name="syed faizan" userId="f65f29c049462b58" providerId="LiveId" clId="{94FDC4D3-F221-4E5D-BAAD-C320375828FE}" dt="2024-11-27T14:55:44.941" v="750" actId="14100"/>
        <pc:sldMkLst>
          <pc:docMk/>
          <pc:sldMk cId="3182969086" sldId="346"/>
        </pc:sldMkLst>
        <pc:spChg chg="mod">
          <ac:chgData name="syed faizan" userId="f65f29c049462b58" providerId="LiveId" clId="{94FDC4D3-F221-4E5D-BAAD-C320375828FE}" dt="2024-11-27T14:51:18.384" v="728" actId="26606"/>
          <ac:spMkLst>
            <pc:docMk/>
            <pc:sldMk cId="3182969086" sldId="346"/>
            <ac:spMk id="2" creationId="{A239EE46-F4BE-9971-C8BB-0417778E85A2}"/>
          </ac:spMkLst>
        </pc:spChg>
        <pc:spChg chg="del">
          <ac:chgData name="syed faizan" userId="f65f29c049462b58" providerId="LiveId" clId="{94FDC4D3-F221-4E5D-BAAD-C320375828FE}" dt="2024-11-27T14:51:00.001" v="721" actId="931"/>
          <ac:spMkLst>
            <pc:docMk/>
            <pc:sldMk cId="3182969086" sldId="346"/>
            <ac:spMk id="3" creationId="{06C0007E-36AF-06AD-6A7B-5BD36022D2B4}"/>
          </ac:spMkLst>
        </pc:spChg>
        <pc:spChg chg="del mod">
          <ac:chgData name="syed faizan" userId="f65f29c049462b58" providerId="LiveId" clId="{94FDC4D3-F221-4E5D-BAAD-C320375828FE}" dt="2024-11-27T14:54:49.643" v="744" actId="478"/>
          <ac:spMkLst>
            <pc:docMk/>
            <pc:sldMk cId="3182969086" sldId="346"/>
            <ac:spMk id="4" creationId="{4E4639DF-448E-B578-3E59-2A4BBE9B96F4}"/>
          </ac:spMkLst>
        </pc:spChg>
        <pc:spChg chg="add mod">
          <ac:chgData name="syed faizan" userId="f65f29c049462b58" providerId="LiveId" clId="{94FDC4D3-F221-4E5D-BAAD-C320375828FE}" dt="2024-11-27T14:55:44.941" v="750" actId="14100"/>
          <ac:spMkLst>
            <pc:docMk/>
            <pc:sldMk cId="3182969086" sldId="346"/>
            <ac:spMk id="7" creationId="{01070156-68FF-CA26-87E2-522C1902A740}"/>
          </ac:spMkLst>
        </pc:spChg>
        <pc:spChg chg="add del mod">
          <ac:chgData name="syed faizan" userId="f65f29c049462b58" providerId="LiveId" clId="{94FDC4D3-F221-4E5D-BAAD-C320375828FE}" dt="2024-11-27T14:54:59.745" v="745" actId="478"/>
          <ac:spMkLst>
            <pc:docMk/>
            <pc:sldMk cId="3182969086" sldId="346"/>
            <ac:spMk id="9" creationId="{0A861808-B0DB-7AD9-FA74-6C505A00E05D}"/>
          </ac:spMkLst>
        </pc:spChg>
        <pc:spChg chg="add del">
          <ac:chgData name="syed faizan" userId="f65f29c049462b58" providerId="LiveId" clId="{94FDC4D3-F221-4E5D-BAAD-C320375828FE}" dt="2024-11-27T14:51:12.623" v="725" actId="26606"/>
          <ac:spMkLst>
            <pc:docMk/>
            <pc:sldMk cId="3182969086" sldId="346"/>
            <ac:spMk id="11" creationId="{700E0F77-E936-4985-B7B1-B9823486AC33}"/>
          </ac:spMkLst>
        </pc:spChg>
        <pc:spChg chg="add del">
          <ac:chgData name="syed faizan" userId="f65f29c049462b58" providerId="LiveId" clId="{94FDC4D3-F221-4E5D-BAAD-C320375828FE}" dt="2024-11-27T14:51:12.623" v="725" actId="26606"/>
          <ac:spMkLst>
            <pc:docMk/>
            <pc:sldMk cId="3182969086" sldId="346"/>
            <ac:spMk id="13" creationId="{95C8260E-968F-44E8-A823-ABB431311926}"/>
          </ac:spMkLst>
        </pc:spChg>
        <pc:spChg chg="add del">
          <ac:chgData name="syed faizan" userId="f65f29c049462b58" providerId="LiveId" clId="{94FDC4D3-F221-4E5D-BAAD-C320375828FE}" dt="2024-11-27T14:51:12.623" v="725" actId="26606"/>
          <ac:spMkLst>
            <pc:docMk/>
            <pc:sldMk cId="3182969086" sldId="346"/>
            <ac:spMk id="15" creationId="{2C1BBA94-3F40-40AA-8BB9-E69E25E537C1}"/>
          </ac:spMkLst>
        </pc:spChg>
        <pc:spChg chg="add del">
          <ac:chgData name="syed faizan" userId="f65f29c049462b58" providerId="LiveId" clId="{94FDC4D3-F221-4E5D-BAAD-C320375828FE}" dt="2024-11-27T14:51:12.623" v="725" actId="26606"/>
          <ac:spMkLst>
            <pc:docMk/>
            <pc:sldMk cId="3182969086" sldId="346"/>
            <ac:spMk id="17" creationId="{FE43805F-24A6-46A4-B19B-54F28347355C}"/>
          </ac:spMkLst>
        </pc:spChg>
        <pc:spChg chg="add del">
          <ac:chgData name="syed faizan" userId="f65f29c049462b58" providerId="LiveId" clId="{94FDC4D3-F221-4E5D-BAAD-C320375828FE}" dt="2024-11-27T14:51:18.378" v="727" actId="26606"/>
          <ac:spMkLst>
            <pc:docMk/>
            <pc:sldMk cId="3182969086" sldId="346"/>
            <ac:spMk id="19" creationId="{C13237C8-E62C-4F0D-A318-BD6FB6C2D138}"/>
          </ac:spMkLst>
        </pc:spChg>
        <pc:spChg chg="add del">
          <ac:chgData name="syed faizan" userId="f65f29c049462b58" providerId="LiveId" clId="{94FDC4D3-F221-4E5D-BAAD-C320375828FE}" dt="2024-11-27T14:51:18.378" v="727" actId="26606"/>
          <ac:spMkLst>
            <pc:docMk/>
            <pc:sldMk cId="3182969086" sldId="346"/>
            <ac:spMk id="20" creationId="{201CC55D-ED54-4C5C-95E6-10947BD1103B}"/>
          </ac:spMkLst>
        </pc:spChg>
        <pc:spChg chg="add del">
          <ac:chgData name="syed faizan" userId="f65f29c049462b58" providerId="LiveId" clId="{94FDC4D3-F221-4E5D-BAAD-C320375828FE}" dt="2024-11-27T14:51:18.378" v="727" actId="26606"/>
          <ac:spMkLst>
            <pc:docMk/>
            <pc:sldMk cId="3182969086" sldId="346"/>
            <ac:spMk id="21" creationId="{19C9EAEA-39D0-4B0E-A0EB-51E7B26740B1}"/>
          </ac:spMkLst>
        </pc:spChg>
        <pc:spChg chg="add del">
          <ac:chgData name="syed faizan" userId="f65f29c049462b58" providerId="LiveId" clId="{94FDC4D3-F221-4E5D-BAAD-C320375828FE}" dt="2024-11-27T14:51:18.378" v="727" actId="26606"/>
          <ac:spMkLst>
            <pc:docMk/>
            <pc:sldMk cId="3182969086" sldId="346"/>
            <ac:spMk id="24" creationId="{3873B707-463F-40B0-8227-E8CC6C67EB25}"/>
          </ac:spMkLst>
        </pc:spChg>
        <pc:spChg chg="add">
          <ac:chgData name="syed faizan" userId="f65f29c049462b58" providerId="LiveId" clId="{94FDC4D3-F221-4E5D-BAAD-C320375828FE}" dt="2024-11-27T14:51:18.384" v="728" actId="26606"/>
          <ac:spMkLst>
            <pc:docMk/>
            <pc:sldMk cId="3182969086" sldId="346"/>
            <ac:spMk id="26" creationId="{058A14AF-9FB5-4CC7-BA35-E8E85D3EDF0E}"/>
          </ac:spMkLst>
        </pc:spChg>
        <pc:spChg chg="add">
          <ac:chgData name="syed faizan" userId="f65f29c049462b58" providerId="LiveId" clId="{94FDC4D3-F221-4E5D-BAAD-C320375828FE}" dt="2024-11-27T14:51:18.384" v="728" actId="26606"/>
          <ac:spMkLst>
            <pc:docMk/>
            <pc:sldMk cId="3182969086" sldId="346"/>
            <ac:spMk id="27" creationId="{3A9A4357-BD1D-4622-A4FE-766E6AB8DE84}"/>
          </ac:spMkLst>
        </pc:spChg>
        <pc:spChg chg="add">
          <ac:chgData name="syed faizan" userId="f65f29c049462b58" providerId="LiveId" clId="{94FDC4D3-F221-4E5D-BAAD-C320375828FE}" dt="2024-11-27T14:51:18.384" v="728" actId="26606"/>
          <ac:spMkLst>
            <pc:docMk/>
            <pc:sldMk cId="3182969086" sldId="346"/>
            <ac:spMk id="28" creationId="{E659831F-0D9A-4C63-9EBB-8435B85A440F}"/>
          </ac:spMkLst>
        </pc:spChg>
        <pc:spChg chg="add">
          <ac:chgData name="syed faizan" userId="f65f29c049462b58" providerId="LiveId" clId="{94FDC4D3-F221-4E5D-BAAD-C320375828FE}" dt="2024-11-27T14:51:18.384" v="728" actId="26606"/>
          <ac:spMkLst>
            <pc:docMk/>
            <pc:sldMk cId="3182969086" sldId="346"/>
            <ac:spMk id="29" creationId="{E6995CE5-F890-4ABA-82A2-26507CE8D2A3}"/>
          </ac:spMkLst>
        </pc:spChg>
        <pc:grpChg chg="add del">
          <ac:chgData name="syed faizan" userId="f65f29c049462b58" providerId="LiveId" clId="{94FDC4D3-F221-4E5D-BAAD-C320375828FE}" dt="2024-11-27T14:51:18.378" v="727" actId="26606"/>
          <ac:grpSpMkLst>
            <pc:docMk/>
            <pc:sldMk cId="3182969086" sldId="346"/>
            <ac:grpSpMk id="22" creationId="{1DE889C7-FAD6-4397-98E2-05D503484459}"/>
          </ac:grpSpMkLst>
        </pc:grpChg>
        <pc:picChg chg="add mod ord">
          <ac:chgData name="syed faizan" userId="f65f29c049462b58" providerId="LiveId" clId="{94FDC4D3-F221-4E5D-BAAD-C320375828FE}" dt="2024-11-27T14:51:35.205" v="732" actId="14100"/>
          <ac:picMkLst>
            <pc:docMk/>
            <pc:sldMk cId="3182969086" sldId="346"/>
            <ac:picMk id="6" creationId="{131B20E2-16AA-93A8-34C3-F2ACEBAE4F68}"/>
          </ac:picMkLst>
        </pc:picChg>
      </pc:sldChg>
      <pc:sldChg chg="modSp add mod ord">
        <pc:chgData name="syed faizan" userId="f65f29c049462b58" providerId="LiveId" clId="{94FDC4D3-F221-4E5D-BAAD-C320375828FE}" dt="2024-11-27T16:25:23.520" v="1116" actId="20577"/>
        <pc:sldMkLst>
          <pc:docMk/>
          <pc:sldMk cId="1787602524" sldId="347"/>
        </pc:sldMkLst>
        <pc:spChg chg="mod">
          <ac:chgData name="syed faizan" userId="f65f29c049462b58" providerId="LiveId" clId="{94FDC4D3-F221-4E5D-BAAD-C320375828FE}" dt="2024-11-27T16:24:41.389" v="949"/>
          <ac:spMkLst>
            <pc:docMk/>
            <pc:sldMk cId="1787602524" sldId="347"/>
            <ac:spMk id="2" creationId="{4E00A0CE-816F-10C8-C401-18C61E42FD74}"/>
          </ac:spMkLst>
        </pc:spChg>
        <pc:spChg chg="mod">
          <ac:chgData name="syed faizan" userId="f65f29c049462b58" providerId="LiveId" clId="{94FDC4D3-F221-4E5D-BAAD-C320375828FE}" dt="2024-11-27T16:25:23.520" v="1116" actId="20577"/>
          <ac:spMkLst>
            <pc:docMk/>
            <pc:sldMk cId="1787602524" sldId="347"/>
            <ac:spMk id="3" creationId="{11D08396-6EF9-A1AD-A946-A9DBB87F14C2}"/>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3574B-A2B3-44A2-A677-3A44F3CB233D}"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08E67691-6896-49E1-99C1-1B2485FF7F40}">
      <dgm:prSet/>
      <dgm:spPr/>
      <dgm:t>
        <a:bodyPr/>
        <a:lstStyle/>
        <a:p>
          <a:r>
            <a:rPr lang="en-US" b="1" i="0" baseline="0"/>
            <a:t>A steady decline in households seeking subsidized housing was observed from 2018 to 2022.</a:t>
          </a:r>
          <a:endParaRPr lang="en-US"/>
        </a:p>
      </dgm:t>
    </dgm:pt>
    <dgm:pt modelId="{9637E34A-979F-4FC1-80DD-436C786B8B2C}" type="parTrans" cxnId="{83A7CE62-4EB9-4E8B-ABB2-D426AF2BE41D}">
      <dgm:prSet/>
      <dgm:spPr/>
      <dgm:t>
        <a:bodyPr/>
        <a:lstStyle/>
        <a:p>
          <a:endParaRPr lang="en-US"/>
        </a:p>
      </dgm:t>
    </dgm:pt>
    <dgm:pt modelId="{5551597D-08B5-4BC5-B0A8-4807B468966D}" type="sibTrans" cxnId="{83A7CE62-4EB9-4E8B-ABB2-D426AF2BE41D}">
      <dgm:prSet/>
      <dgm:spPr/>
      <dgm:t>
        <a:bodyPr/>
        <a:lstStyle/>
        <a:p>
          <a:endParaRPr lang="en-US"/>
        </a:p>
      </dgm:t>
    </dgm:pt>
    <dgm:pt modelId="{6D3C8251-AF6D-4F45-BFB6-15F22252CEEE}">
      <dgm:prSet/>
      <dgm:spPr/>
      <dgm:t>
        <a:bodyPr/>
        <a:lstStyle/>
        <a:p>
          <a:r>
            <a:rPr lang="en-US" b="1" i="0" baseline="0"/>
            <a:t>Decreases were seen across various categories, including those struggling with affordability and high shelter costs.</a:t>
          </a:r>
          <a:endParaRPr lang="en-US"/>
        </a:p>
      </dgm:t>
    </dgm:pt>
    <dgm:pt modelId="{7CC8AFE0-B8F9-40E8-A2B6-C3CBD4B63659}" type="parTrans" cxnId="{5DB6A15E-F0F3-484D-9297-DB98C631563D}">
      <dgm:prSet/>
      <dgm:spPr/>
      <dgm:t>
        <a:bodyPr/>
        <a:lstStyle/>
        <a:p>
          <a:endParaRPr lang="en-US"/>
        </a:p>
      </dgm:t>
    </dgm:pt>
    <dgm:pt modelId="{8817A501-5563-4AF9-870C-6BC5F61130B6}" type="sibTrans" cxnId="{5DB6A15E-F0F3-484D-9297-DB98C631563D}">
      <dgm:prSet/>
      <dgm:spPr/>
      <dgm:t>
        <a:bodyPr/>
        <a:lstStyle/>
        <a:p>
          <a:endParaRPr lang="en-US"/>
        </a:p>
      </dgm:t>
    </dgm:pt>
    <dgm:pt modelId="{89085833-B3E1-40D0-A4B4-2F489CF64765}">
      <dgm:prSet/>
      <dgm:spPr/>
      <dgm:t>
        <a:bodyPr/>
        <a:lstStyle/>
        <a:p>
          <a:r>
            <a:rPr lang="en-US" b="1" i="0" baseline="0"/>
            <a:t>The decline may indicate changes in housing conditions, reduced eligibility, or limited availability of support.</a:t>
          </a:r>
          <a:endParaRPr lang="en-US"/>
        </a:p>
      </dgm:t>
    </dgm:pt>
    <dgm:pt modelId="{02AD2789-CA06-491F-BAF4-69E7D5B96673}" type="parTrans" cxnId="{BCFEFCCD-1381-46F4-BF2B-CD17E257C728}">
      <dgm:prSet/>
      <dgm:spPr/>
      <dgm:t>
        <a:bodyPr/>
        <a:lstStyle/>
        <a:p>
          <a:endParaRPr lang="en-US"/>
        </a:p>
      </dgm:t>
    </dgm:pt>
    <dgm:pt modelId="{A86FA81F-474F-478E-8B94-2143761BF261}" type="sibTrans" cxnId="{BCFEFCCD-1381-46F4-BF2B-CD17E257C728}">
      <dgm:prSet/>
      <dgm:spPr/>
      <dgm:t>
        <a:bodyPr/>
        <a:lstStyle/>
        <a:p>
          <a:endParaRPr lang="en-US"/>
        </a:p>
      </dgm:t>
    </dgm:pt>
    <dgm:pt modelId="{27DF47F7-19CC-42DA-A76B-A1E7C2DEF970}">
      <dgm:prSet/>
      <dgm:spPr/>
      <dgm:t>
        <a:bodyPr/>
        <a:lstStyle/>
        <a:p>
          <a:r>
            <a:rPr lang="en-US" b="1" i="0" baseline="0"/>
            <a:t>Lower demand might also suggest improvements in housing affordability, though further analysis is needed.</a:t>
          </a:r>
          <a:endParaRPr lang="en-US"/>
        </a:p>
      </dgm:t>
    </dgm:pt>
    <dgm:pt modelId="{2492F211-FFEC-4988-8DF4-97745FC7D648}" type="parTrans" cxnId="{71E9D830-7EF9-4811-80AB-ED3BB7765445}">
      <dgm:prSet/>
      <dgm:spPr/>
      <dgm:t>
        <a:bodyPr/>
        <a:lstStyle/>
        <a:p>
          <a:endParaRPr lang="en-US"/>
        </a:p>
      </dgm:t>
    </dgm:pt>
    <dgm:pt modelId="{7C66AA7E-EA26-4441-8E03-676D2560C1C8}" type="sibTrans" cxnId="{71E9D830-7EF9-4811-80AB-ED3BB7765445}">
      <dgm:prSet/>
      <dgm:spPr/>
      <dgm:t>
        <a:bodyPr/>
        <a:lstStyle/>
        <a:p>
          <a:endParaRPr lang="en-US"/>
        </a:p>
      </dgm:t>
    </dgm:pt>
    <dgm:pt modelId="{65E19453-F630-4D18-BA2D-1DE359ED793F}">
      <dgm:prSet/>
      <dgm:spPr/>
      <dgm:t>
        <a:bodyPr/>
        <a:lstStyle/>
        <a:p>
          <a:r>
            <a:rPr lang="en-US" b="1" i="0" baseline="0"/>
            <a:t>Understanding the reasons behind this trend is crucial for ensuring that support reaches those in need. </a:t>
          </a:r>
          <a:endParaRPr lang="en-US"/>
        </a:p>
      </dgm:t>
    </dgm:pt>
    <dgm:pt modelId="{4BB462E5-EA13-4686-B26B-03F8C396F99A}" type="parTrans" cxnId="{B5837B0D-FCB7-41FD-9B27-1DD3579ED9F5}">
      <dgm:prSet/>
      <dgm:spPr/>
      <dgm:t>
        <a:bodyPr/>
        <a:lstStyle/>
        <a:p>
          <a:endParaRPr lang="en-US"/>
        </a:p>
      </dgm:t>
    </dgm:pt>
    <dgm:pt modelId="{E1CAC8BF-A788-4B38-AC1F-068229B1CE0D}" type="sibTrans" cxnId="{B5837B0D-FCB7-41FD-9B27-1DD3579ED9F5}">
      <dgm:prSet/>
      <dgm:spPr/>
      <dgm:t>
        <a:bodyPr/>
        <a:lstStyle/>
        <a:p>
          <a:endParaRPr lang="en-US"/>
        </a:p>
      </dgm:t>
    </dgm:pt>
    <dgm:pt modelId="{FDF5916A-92B8-4883-B956-F0DB9AADC36C}" type="pres">
      <dgm:prSet presAssocID="{5853574B-A2B3-44A2-A677-3A44F3CB233D}" presName="outerComposite" presStyleCnt="0">
        <dgm:presLayoutVars>
          <dgm:chMax val="5"/>
          <dgm:dir/>
          <dgm:resizeHandles val="exact"/>
        </dgm:presLayoutVars>
      </dgm:prSet>
      <dgm:spPr/>
    </dgm:pt>
    <dgm:pt modelId="{DD630725-AF73-4329-98E9-FC80A0A2FE9F}" type="pres">
      <dgm:prSet presAssocID="{5853574B-A2B3-44A2-A677-3A44F3CB233D}" presName="dummyMaxCanvas" presStyleCnt="0">
        <dgm:presLayoutVars/>
      </dgm:prSet>
      <dgm:spPr/>
    </dgm:pt>
    <dgm:pt modelId="{81120B50-840A-4959-881F-7F5FE468A3D7}" type="pres">
      <dgm:prSet presAssocID="{5853574B-A2B3-44A2-A677-3A44F3CB233D}" presName="FiveNodes_1" presStyleLbl="node1" presStyleIdx="0" presStyleCnt="5">
        <dgm:presLayoutVars>
          <dgm:bulletEnabled val="1"/>
        </dgm:presLayoutVars>
      </dgm:prSet>
      <dgm:spPr/>
    </dgm:pt>
    <dgm:pt modelId="{2BB55711-9AB4-448A-9CF9-40F4D5B981D6}" type="pres">
      <dgm:prSet presAssocID="{5853574B-A2B3-44A2-A677-3A44F3CB233D}" presName="FiveNodes_2" presStyleLbl="node1" presStyleIdx="1" presStyleCnt="5">
        <dgm:presLayoutVars>
          <dgm:bulletEnabled val="1"/>
        </dgm:presLayoutVars>
      </dgm:prSet>
      <dgm:spPr/>
    </dgm:pt>
    <dgm:pt modelId="{F7E60680-E927-4C68-A373-3FD6D5C354BB}" type="pres">
      <dgm:prSet presAssocID="{5853574B-A2B3-44A2-A677-3A44F3CB233D}" presName="FiveNodes_3" presStyleLbl="node1" presStyleIdx="2" presStyleCnt="5">
        <dgm:presLayoutVars>
          <dgm:bulletEnabled val="1"/>
        </dgm:presLayoutVars>
      </dgm:prSet>
      <dgm:spPr/>
    </dgm:pt>
    <dgm:pt modelId="{EEA4AA79-5BB2-409C-B7CD-04DDCF95A92B}" type="pres">
      <dgm:prSet presAssocID="{5853574B-A2B3-44A2-A677-3A44F3CB233D}" presName="FiveNodes_4" presStyleLbl="node1" presStyleIdx="3" presStyleCnt="5">
        <dgm:presLayoutVars>
          <dgm:bulletEnabled val="1"/>
        </dgm:presLayoutVars>
      </dgm:prSet>
      <dgm:spPr/>
    </dgm:pt>
    <dgm:pt modelId="{FD30229D-DE78-41E1-AFD0-A70A2906EEEF}" type="pres">
      <dgm:prSet presAssocID="{5853574B-A2B3-44A2-A677-3A44F3CB233D}" presName="FiveNodes_5" presStyleLbl="node1" presStyleIdx="4" presStyleCnt="5">
        <dgm:presLayoutVars>
          <dgm:bulletEnabled val="1"/>
        </dgm:presLayoutVars>
      </dgm:prSet>
      <dgm:spPr/>
    </dgm:pt>
    <dgm:pt modelId="{43430022-1359-4A05-A33C-4E24D8E88C05}" type="pres">
      <dgm:prSet presAssocID="{5853574B-A2B3-44A2-A677-3A44F3CB233D}" presName="FiveConn_1-2" presStyleLbl="fgAccFollowNode1" presStyleIdx="0" presStyleCnt="4">
        <dgm:presLayoutVars>
          <dgm:bulletEnabled val="1"/>
        </dgm:presLayoutVars>
      </dgm:prSet>
      <dgm:spPr/>
    </dgm:pt>
    <dgm:pt modelId="{74546767-3D13-4334-B389-0D5A190BD231}" type="pres">
      <dgm:prSet presAssocID="{5853574B-A2B3-44A2-A677-3A44F3CB233D}" presName="FiveConn_2-3" presStyleLbl="fgAccFollowNode1" presStyleIdx="1" presStyleCnt="4">
        <dgm:presLayoutVars>
          <dgm:bulletEnabled val="1"/>
        </dgm:presLayoutVars>
      </dgm:prSet>
      <dgm:spPr/>
    </dgm:pt>
    <dgm:pt modelId="{AF0DB6C7-5929-4A47-8CA3-EBBEA0180D35}" type="pres">
      <dgm:prSet presAssocID="{5853574B-A2B3-44A2-A677-3A44F3CB233D}" presName="FiveConn_3-4" presStyleLbl="fgAccFollowNode1" presStyleIdx="2" presStyleCnt="4">
        <dgm:presLayoutVars>
          <dgm:bulletEnabled val="1"/>
        </dgm:presLayoutVars>
      </dgm:prSet>
      <dgm:spPr/>
    </dgm:pt>
    <dgm:pt modelId="{939550E4-98E9-48D6-8099-CCF7986C8BB6}" type="pres">
      <dgm:prSet presAssocID="{5853574B-A2B3-44A2-A677-3A44F3CB233D}" presName="FiveConn_4-5" presStyleLbl="fgAccFollowNode1" presStyleIdx="3" presStyleCnt="4">
        <dgm:presLayoutVars>
          <dgm:bulletEnabled val="1"/>
        </dgm:presLayoutVars>
      </dgm:prSet>
      <dgm:spPr/>
    </dgm:pt>
    <dgm:pt modelId="{AE0CA87F-D7CA-4025-8177-50C7A36EE24F}" type="pres">
      <dgm:prSet presAssocID="{5853574B-A2B3-44A2-A677-3A44F3CB233D}" presName="FiveNodes_1_text" presStyleLbl="node1" presStyleIdx="4" presStyleCnt="5">
        <dgm:presLayoutVars>
          <dgm:bulletEnabled val="1"/>
        </dgm:presLayoutVars>
      </dgm:prSet>
      <dgm:spPr/>
    </dgm:pt>
    <dgm:pt modelId="{5DBECA11-D7FD-4CA9-8F76-077DA2D84588}" type="pres">
      <dgm:prSet presAssocID="{5853574B-A2B3-44A2-A677-3A44F3CB233D}" presName="FiveNodes_2_text" presStyleLbl="node1" presStyleIdx="4" presStyleCnt="5">
        <dgm:presLayoutVars>
          <dgm:bulletEnabled val="1"/>
        </dgm:presLayoutVars>
      </dgm:prSet>
      <dgm:spPr/>
    </dgm:pt>
    <dgm:pt modelId="{A2063C4E-9702-46C5-BAD4-409575EC7CF0}" type="pres">
      <dgm:prSet presAssocID="{5853574B-A2B3-44A2-A677-3A44F3CB233D}" presName="FiveNodes_3_text" presStyleLbl="node1" presStyleIdx="4" presStyleCnt="5">
        <dgm:presLayoutVars>
          <dgm:bulletEnabled val="1"/>
        </dgm:presLayoutVars>
      </dgm:prSet>
      <dgm:spPr/>
    </dgm:pt>
    <dgm:pt modelId="{13612D7A-8626-42E3-A28F-99F9BEC260D4}" type="pres">
      <dgm:prSet presAssocID="{5853574B-A2B3-44A2-A677-3A44F3CB233D}" presName="FiveNodes_4_text" presStyleLbl="node1" presStyleIdx="4" presStyleCnt="5">
        <dgm:presLayoutVars>
          <dgm:bulletEnabled val="1"/>
        </dgm:presLayoutVars>
      </dgm:prSet>
      <dgm:spPr/>
    </dgm:pt>
    <dgm:pt modelId="{7FBDAB1F-9B9F-48CF-A1DB-9042A140F477}" type="pres">
      <dgm:prSet presAssocID="{5853574B-A2B3-44A2-A677-3A44F3CB233D}" presName="FiveNodes_5_text" presStyleLbl="node1" presStyleIdx="4" presStyleCnt="5">
        <dgm:presLayoutVars>
          <dgm:bulletEnabled val="1"/>
        </dgm:presLayoutVars>
      </dgm:prSet>
      <dgm:spPr/>
    </dgm:pt>
  </dgm:ptLst>
  <dgm:cxnLst>
    <dgm:cxn modelId="{B5837B0D-FCB7-41FD-9B27-1DD3579ED9F5}" srcId="{5853574B-A2B3-44A2-A677-3A44F3CB233D}" destId="{65E19453-F630-4D18-BA2D-1DE359ED793F}" srcOrd="4" destOrd="0" parTransId="{4BB462E5-EA13-4686-B26B-03F8C396F99A}" sibTransId="{E1CAC8BF-A788-4B38-AC1F-068229B1CE0D}"/>
    <dgm:cxn modelId="{62F90116-4D81-4D5A-A968-98054E4FC70F}" type="presOf" srcId="{5551597D-08B5-4BC5-B0A8-4807B468966D}" destId="{43430022-1359-4A05-A33C-4E24D8E88C05}" srcOrd="0" destOrd="0" presId="urn:microsoft.com/office/officeart/2005/8/layout/vProcess5"/>
    <dgm:cxn modelId="{F8781418-D448-4318-A18C-EC5480E7F991}" type="presOf" srcId="{8817A501-5563-4AF9-870C-6BC5F61130B6}" destId="{74546767-3D13-4334-B389-0D5A190BD231}" srcOrd="0" destOrd="0" presId="urn:microsoft.com/office/officeart/2005/8/layout/vProcess5"/>
    <dgm:cxn modelId="{33357D2D-AE0F-4253-953F-4515B72416E8}" type="presOf" srcId="{65E19453-F630-4D18-BA2D-1DE359ED793F}" destId="{FD30229D-DE78-41E1-AFD0-A70A2906EEEF}" srcOrd="0" destOrd="0" presId="urn:microsoft.com/office/officeart/2005/8/layout/vProcess5"/>
    <dgm:cxn modelId="{71E9D830-7EF9-4811-80AB-ED3BB7765445}" srcId="{5853574B-A2B3-44A2-A677-3A44F3CB233D}" destId="{27DF47F7-19CC-42DA-A76B-A1E7C2DEF970}" srcOrd="3" destOrd="0" parTransId="{2492F211-FFEC-4988-8DF4-97745FC7D648}" sibTransId="{7C66AA7E-EA26-4441-8E03-676D2560C1C8}"/>
    <dgm:cxn modelId="{4A912F3B-C656-4872-AFCA-2EF3E73F0874}" type="presOf" srcId="{08E67691-6896-49E1-99C1-1B2485FF7F40}" destId="{81120B50-840A-4959-881F-7F5FE468A3D7}" srcOrd="0" destOrd="0" presId="urn:microsoft.com/office/officeart/2005/8/layout/vProcess5"/>
    <dgm:cxn modelId="{5DB6A15E-F0F3-484D-9297-DB98C631563D}" srcId="{5853574B-A2B3-44A2-A677-3A44F3CB233D}" destId="{6D3C8251-AF6D-4F45-BFB6-15F22252CEEE}" srcOrd="1" destOrd="0" parTransId="{7CC8AFE0-B8F9-40E8-A2B6-C3CBD4B63659}" sibTransId="{8817A501-5563-4AF9-870C-6BC5F61130B6}"/>
    <dgm:cxn modelId="{83A7CE62-4EB9-4E8B-ABB2-D426AF2BE41D}" srcId="{5853574B-A2B3-44A2-A677-3A44F3CB233D}" destId="{08E67691-6896-49E1-99C1-1B2485FF7F40}" srcOrd="0" destOrd="0" parTransId="{9637E34A-979F-4FC1-80DD-436C786B8B2C}" sibTransId="{5551597D-08B5-4BC5-B0A8-4807B468966D}"/>
    <dgm:cxn modelId="{3FA2FC50-ABF3-4BDD-9176-37457D768FAC}" type="presOf" srcId="{89085833-B3E1-40D0-A4B4-2F489CF64765}" destId="{A2063C4E-9702-46C5-BAD4-409575EC7CF0}" srcOrd="1" destOrd="0" presId="urn:microsoft.com/office/officeart/2005/8/layout/vProcess5"/>
    <dgm:cxn modelId="{635A0455-6F65-4F79-9754-AC20F7C3B966}" type="presOf" srcId="{5853574B-A2B3-44A2-A677-3A44F3CB233D}" destId="{FDF5916A-92B8-4883-B956-F0DB9AADC36C}" srcOrd="0" destOrd="0" presId="urn:microsoft.com/office/officeart/2005/8/layout/vProcess5"/>
    <dgm:cxn modelId="{BF71E259-C365-4147-BF8C-15DA2BDC9C36}" type="presOf" srcId="{7C66AA7E-EA26-4441-8E03-676D2560C1C8}" destId="{939550E4-98E9-48D6-8099-CCF7986C8BB6}" srcOrd="0" destOrd="0" presId="urn:microsoft.com/office/officeart/2005/8/layout/vProcess5"/>
    <dgm:cxn modelId="{3395917C-8650-4749-BA43-C2CEABD3C09B}" type="presOf" srcId="{6D3C8251-AF6D-4F45-BFB6-15F22252CEEE}" destId="{5DBECA11-D7FD-4CA9-8F76-077DA2D84588}" srcOrd="1" destOrd="0" presId="urn:microsoft.com/office/officeart/2005/8/layout/vProcess5"/>
    <dgm:cxn modelId="{CE01979D-C606-491F-9128-D34746986BDB}" type="presOf" srcId="{27DF47F7-19CC-42DA-A76B-A1E7C2DEF970}" destId="{13612D7A-8626-42E3-A28F-99F9BEC260D4}" srcOrd="1" destOrd="0" presId="urn:microsoft.com/office/officeart/2005/8/layout/vProcess5"/>
    <dgm:cxn modelId="{BCFEFCCD-1381-46F4-BF2B-CD17E257C728}" srcId="{5853574B-A2B3-44A2-A677-3A44F3CB233D}" destId="{89085833-B3E1-40D0-A4B4-2F489CF64765}" srcOrd="2" destOrd="0" parTransId="{02AD2789-CA06-491F-BAF4-69E7D5B96673}" sibTransId="{A86FA81F-474F-478E-8B94-2143761BF261}"/>
    <dgm:cxn modelId="{9CA5F6CF-1151-46C6-9600-5264D428EA0E}" type="presOf" srcId="{A86FA81F-474F-478E-8B94-2143761BF261}" destId="{AF0DB6C7-5929-4A47-8CA3-EBBEA0180D35}" srcOrd="0" destOrd="0" presId="urn:microsoft.com/office/officeart/2005/8/layout/vProcess5"/>
    <dgm:cxn modelId="{234699D8-E559-437D-B69C-36ED5B3F0793}" type="presOf" srcId="{6D3C8251-AF6D-4F45-BFB6-15F22252CEEE}" destId="{2BB55711-9AB4-448A-9CF9-40F4D5B981D6}" srcOrd="0" destOrd="0" presId="urn:microsoft.com/office/officeart/2005/8/layout/vProcess5"/>
    <dgm:cxn modelId="{9E9A64EA-71B7-467E-8963-F55BF328F29E}" type="presOf" srcId="{08E67691-6896-49E1-99C1-1B2485FF7F40}" destId="{AE0CA87F-D7CA-4025-8177-50C7A36EE24F}" srcOrd="1" destOrd="0" presId="urn:microsoft.com/office/officeart/2005/8/layout/vProcess5"/>
    <dgm:cxn modelId="{6BD079FF-7A17-4B9D-B72B-95E1D84EFDEE}" type="presOf" srcId="{65E19453-F630-4D18-BA2D-1DE359ED793F}" destId="{7FBDAB1F-9B9F-48CF-A1DB-9042A140F477}" srcOrd="1" destOrd="0" presId="urn:microsoft.com/office/officeart/2005/8/layout/vProcess5"/>
    <dgm:cxn modelId="{F0AC7CFF-A505-437D-A141-6AFF80077F1E}" type="presOf" srcId="{89085833-B3E1-40D0-A4B4-2F489CF64765}" destId="{F7E60680-E927-4C68-A373-3FD6D5C354BB}" srcOrd="0" destOrd="0" presId="urn:microsoft.com/office/officeart/2005/8/layout/vProcess5"/>
    <dgm:cxn modelId="{9861B3FF-0A55-4514-AFE6-A1592BE5FCE8}" type="presOf" srcId="{27DF47F7-19CC-42DA-A76B-A1E7C2DEF970}" destId="{EEA4AA79-5BB2-409C-B7CD-04DDCF95A92B}" srcOrd="0" destOrd="0" presId="urn:microsoft.com/office/officeart/2005/8/layout/vProcess5"/>
    <dgm:cxn modelId="{CFA4D503-39CA-47E8-9E42-D8BBECAE43C5}" type="presParOf" srcId="{FDF5916A-92B8-4883-B956-F0DB9AADC36C}" destId="{DD630725-AF73-4329-98E9-FC80A0A2FE9F}" srcOrd="0" destOrd="0" presId="urn:microsoft.com/office/officeart/2005/8/layout/vProcess5"/>
    <dgm:cxn modelId="{058D22CA-60CC-4EE9-A3C2-8CAAA61CEE7A}" type="presParOf" srcId="{FDF5916A-92B8-4883-B956-F0DB9AADC36C}" destId="{81120B50-840A-4959-881F-7F5FE468A3D7}" srcOrd="1" destOrd="0" presId="urn:microsoft.com/office/officeart/2005/8/layout/vProcess5"/>
    <dgm:cxn modelId="{81E1688D-A04B-4AAC-A0DF-18A83C48DDE1}" type="presParOf" srcId="{FDF5916A-92B8-4883-B956-F0DB9AADC36C}" destId="{2BB55711-9AB4-448A-9CF9-40F4D5B981D6}" srcOrd="2" destOrd="0" presId="urn:microsoft.com/office/officeart/2005/8/layout/vProcess5"/>
    <dgm:cxn modelId="{86F897A0-7C7B-43C3-B1A9-351430683BFC}" type="presParOf" srcId="{FDF5916A-92B8-4883-B956-F0DB9AADC36C}" destId="{F7E60680-E927-4C68-A373-3FD6D5C354BB}" srcOrd="3" destOrd="0" presId="urn:microsoft.com/office/officeart/2005/8/layout/vProcess5"/>
    <dgm:cxn modelId="{033DC7C7-F57D-4549-9859-9A7B7F66A279}" type="presParOf" srcId="{FDF5916A-92B8-4883-B956-F0DB9AADC36C}" destId="{EEA4AA79-5BB2-409C-B7CD-04DDCF95A92B}" srcOrd="4" destOrd="0" presId="urn:microsoft.com/office/officeart/2005/8/layout/vProcess5"/>
    <dgm:cxn modelId="{63EA5D8E-65DD-4D27-835D-565ADE96F562}" type="presParOf" srcId="{FDF5916A-92B8-4883-B956-F0DB9AADC36C}" destId="{FD30229D-DE78-41E1-AFD0-A70A2906EEEF}" srcOrd="5" destOrd="0" presId="urn:microsoft.com/office/officeart/2005/8/layout/vProcess5"/>
    <dgm:cxn modelId="{A76F1739-5A70-4F82-B461-E41797415DFE}" type="presParOf" srcId="{FDF5916A-92B8-4883-B956-F0DB9AADC36C}" destId="{43430022-1359-4A05-A33C-4E24D8E88C05}" srcOrd="6" destOrd="0" presId="urn:microsoft.com/office/officeart/2005/8/layout/vProcess5"/>
    <dgm:cxn modelId="{73284DC4-8ED3-4894-BC27-673B8F48C709}" type="presParOf" srcId="{FDF5916A-92B8-4883-B956-F0DB9AADC36C}" destId="{74546767-3D13-4334-B389-0D5A190BD231}" srcOrd="7" destOrd="0" presId="urn:microsoft.com/office/officeart/2005/8/layout/vProcess5"/>
    <dgm:cxn modelId="{BF6847C5-CB98-481A-A9C5-D77B5B0D7B46}" type="presParOf" srcId="{FDF5916A-92B8-4883-B956-F0DB9AADC36C}" destId="{AF0DB6C7-5929-4A47-8CA3-EBBEA0180D35}" srcOrd="8" destOrd="0" presId="urn:microsoft.com/office/officeart/2005/8/layout/vProcess5"/>
    <dgm:cxn modelId="{153F8BB1-E297-41C3-AB54-0A55B9A0BD11}" type="presParOf" srcId="{FDF5916A-92B8-4883-B956-F0DB9AADC36C}" destId="{939550E4-98E9-48D6-8099-CCF7986C8BB6}" srcOrd="9" destOrd="0" presId="urn:microsoft.com/office/officeart/2005/8/layout/vProcess5"/>
    <dgm:cxn modelId="{C6C33A53-CA7D-4263-99B3-3039D99D005D}" type="presParOf" srcId="{FDF5916A-92B8-4883-B956-F0DB9AADC36C}" destId="{AE0CA87F-D7CA-4025-8177-50C7A36EE24F}" srcOrd="10" destOrd="0" presId="urn:microsoft.com/office/officeart/2005/8/layout/vProcess5"/>
    <dgm:cxn modelId="{D765EDDC-986E-4512-A03C-3821E9CBF084}" type="presParOf" srcId="{FDF5916A-92B8-4883-B956-F0DB9AADC36C}" destId="{5DBECA11-D7FD-4CA9-8F76-077DA2D84588}" srcOrd="11" destOrd="0" presId="urn:microsoft.com/office/officeart/2005/8/layout/vProcess5"/>
    <dgm:cxn modelId="{6109D30A-68B5-4D8A-9A74-1BD4C1077B65}" type="presParOf" srcId="{FDF5916A-92B8-4883-B956-F0DB9AADC36C}" destId="{A2063C4E-9702-46C5-BAD4-409575EC7CF0}" srcOrd="12" destOrd="0" presId="urn:microsoft.com/office/officeart/2005/8/layout/vProcess5"/>
    <dgm:cxn modelId="{CB98800F-CAFB-4E5D-8680-15BAADF1D611}" type="presParOf" srcId="{FDF5916A-92B8-4883-B956-F0DB9AADC36C}" destId="{13612D7A-8626-42E3-A28F-99F9BEC260D4}" srcOrd="13" destOrd="0" presId="urn:microsoft.com/office/officeart/2005/8/layout/vProcess5"/>
    <dgm:cxn modelId="{03768D9F-6A45-4F85-985C-2D088F3B9F7A}" type="presParOf" srcId="{FDF5916A-92B8-4883-B956-F0DB9AADC36C}" destId="{7FBDAB1F-9B9F-48CF-A1DB-9042A140F47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4DAA97-8B51-4A98-83AC-A4F1158E955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0BFBE71-4031-4144-B100-70AC8FC8B303}">
      <dgm:prSet/>
      <dgm:spPr/>
      <dgm:t>
        <a:bodyPr/>
        <a:lstStyle/>
        <a:p>
          <a:pPr>
            <a:lnSpc>
              <a:spcPct val="100000"/>
            </a:lnSpc>
          </a:pPr>
          <a:r>
            <a:rPr lang="en-US" b="0" i="0" baseline="0"/>
            <a:t>Eviction applications peaked in </a:t>
          </a:r>
          <a:r>
            <a:rPr lang="en-US" b="1" i="0" baseline="0"/>
            <a:t>2015</a:t>
          </a:r>
          <a:r>
            <a:rPr lang="en-US" b="0" i="0" baseline="0"/>
            <a:t>, indicating a period of heightened housing instability.</a:t>
          </a:r>
          <a:endParaRPr lang="en-US"/>
        </a:p>
      </dgm:t>
    </dgm:pt>
    <dgm:pt modelId="{4AF505D9-66E9-44BF-8A1C-D1B0EF1DB86A}" type="parTrans" cxnId="{74F58C9C-0B78-4742-B975-539C2A491916}">
      <dgm:prSet/>
      <dgm:spPr/>
      <dgm:t>
        <a:bodyPr/>
        <a:lstStyle/>
        <a:p>
          <a:endParaRPr lang="en-US"/>
        </a:p>
      </dgm:t>
    </dgm:pt>
    <dgm:pt modelId="{1EE80F4F-C455-41F8-83D4-3BAFF10A925C}" type="sibTrans" cxnId="{74F58C9C-0B78-4742-B975-539C2A491916}">
      <dgm:prSet/>
      <dgm:spPr/>
      <dgm:t>
        <a:bodyPr/>
        <a:lstStyle/>
        <a:p>
          <a:endParaRPr lang="en-US"/>
        </a:p>
      </dgm:t>
    </dgm:pt>
    <dgm:pt modelId="{F74015F7-097D-4D87-9A5E-633E287BC4D2}">
      <dgm:prSet/>
      <dgm:spPr/>
      <dgm:t>
        <a:bodyPr/>
        <a:lstStyle/>
        <a:p>
          <a:pPr>
            <a:lnSpc>
              <a:spcPct val="100000"/>
            </a:lnSpc>
          </a:pPr>
          <a:r>
            <a:rPr lang="en-US" b="0" i="0" baseline="0"/>
            <a:t>A gradual decline in applications occurred after </a:t>
          </a:r>
          <a:r>
            <a:rPr lang="en-US" b="1" i="0" baseline="0"/>
            <a:t>2017</a:t>
          </a:r>
          <a:r>
            <a:rPr lang="en-US" b="0" i="0" baseline="0"/>
            <a:t>, suggesting possible improvements in housing policies or economic conditions.</a:t>
          </a:r>
          <a:endParaRPr lang="en-US"/>
        </a:p>
      </dgm:t>
    </dgm:pt>
    <dgm:pt modelId="{8FADB544-FB34-4A04-AC1E-4A761983ECCA}" type="parTrans" cxnId="{F2E5CFD3-EE6D-4BA1-92E2-F28AC666A993}">
      <dgm:prSet/>
      <dgm:spPr/>
      <dgm:t>
        <a:bodyPr/>
        <a:lstStyle/>
        <a:p>
          <a:endParaRPr lang="en-US"/>
        </a:p>
      </dgm:t>
    </dgm:pt>
    <dgm:pt modelId="{ED00D1E5-EE57-4056-A8D7-AC9DCF79E737}" type="sibTrans" cxnId="{F2E5CFD3-EE6D-4BA1-92E2-F28AC666A993}">
      <dgm:prSet/>
      <dgm:spPr/>
      <dgm:t>
        <a:bodyPr/>
        <a:lstStyle/>
        <a:p>
          <a:endParaRPr lang="en-US"/>
        </a:p>
      </dgm:t>
    </dgm:pt>
    <dgm:pt modelId="{7852A8E8-2894-44E7-843C-BD28EAC0E9E3}">
      <dgm:prSet/>
      <dgm:spPr/>
      <dgm:t>
        <a:bodyPr/>
        <a:lstStyle/>
        <a:p>
          <a:pPr>
            <a:lnSpc>
              <a:spcPct val="100000"/>
            </a:lnSpc>
          </a:pPr>
          <a:r>
            <a:rPr lang="en-US" b="0" i="0" baseline="0"/>
            <a:t>The peak period may correlate with economic downturns or increased housing costs.</a:t>
          </a:r>
          <a:endParaRPr lang="en-US"/>
        </a:p>
      </dgm:t>
    </dgm:pt>
    <dgm:pt modelId="{66DAB23B-1926-4277-A01E-639E64B0B0C8}" type="parTrans" cxnId="{8CDC5504-2DB2-46E1-82A9-46DB769B9113}">
      <dgm:prSet/>
      <dgm:spPr/>
      <dgm:t>
        <a:bodyPr/>
        <a:lstStyle/>
        <a:p>
          <a:endParaRPr lang="en-US"/>
        </a:p>
      </dgm:t>
    </dgm:pt>
    <dgm:pt modelId="{0C8FFCFF-634D-4AF3-9C60-929ADB173C0D}" type="sibTrans" cxnId="{8CDC5504-2DB2-46E1-82A9-46DB769B9113}">
      <dgm:prSet/>
      <dgm:spPr/>
      <dgm:t>
        <a:bodyPr/>
        <a:lstStyle/>
        <a:p>
          <a:endParaRPr lang="en-US"/>
        </a:p>
      </dgm:t>
    </dgm:pt>
    <dgm:pt modelId="{57396A7A-52DD-407A-8CD2-0879C1F1131D}">
      <dgm:prSet/>
      <dgm:spPr/>
      <dgm:t>
        <a:bodyPr/>
        <a:lstStyle/>
        <a:p>
          <a:pPr>
            <a:lnSpc>
              <a:spcPct val="100000"/>
            </a:lnSpc>
          </a:pPr>
          <a:r>
            <a:rPr lang="en-US" b="0" i="0" baseline="0"/>
            <a:t>The decline could reflect successful interventions like rental assistance programs or tenant support.</a:t>
          </a:r>
          <a:endParaRPr lang="en-US"/>
        </a:p>
      </dgm:t>
    </dgm:pt>
    <dgm:pt modelId="{8BEB900E-D3C6-4DA6-9EC4-D57753D201F1}" type="parTrans" cxnId="{1A346DC6-0468-463F-AA77-5E97C9CD41A2}">
      <dgm:prSet/>
      <dgm:spPr/>
      <dgm:t>
        <a:bodyPr/>
        <a:lstStyle/>
        <a:p>
          <a:endParaRPr lang="en-US"/>
        </a:p>
      </dgm:t>
    </dgm:pt>
    <dgm:pt modelId="{72D507D7-4995-4D86-82A5-05552FDA3F36}" type="sibTrans" cxnId="{1A346DC6-0468-463F-AA77-5E97C9CD41A2}">
      <dgm:prSet/>
      <dgm:spPr/>
      <dgm:t>
        <a:bodyPr/>
        <a:lstStyle/>
        <a:p>
          <a:endParaRPr lang="en-US"/>
        </a:p>
      </dgm:t>
    </dgm:pt>
    <dgm:pt modelId="{79683BEA-5501-4E86-930C-00337F49D16F}">
      <dgm:prSet/>
      <dgm:spPr/>
      <dgm:t>
        <a:bodyPr/>
        <a:lstStyle/>
        <a:p>
          <a:pPr>
            <a:lnSpc>
              <a:spcPct val="100000"/>
            </a:lnSpc>
          </a:pPr>
          <a:r>
            <a:rPr lang="en-US" b="0" i="0" baseline="0"/>
            <a:t>Understanding eviction trends is critical for developing strategies to prevent housing instability and homelessness. </a:t>
          </a:r>
          <a:endParaRPr lang="en-US"/>
        </a:p>
      </dgm:t>
    </dgm:pt>
    <dgm:pt modelId="{EEFF797C-F327-438C-A8B2-3421BC3DBC3E}" type="parTrans" cxnId="{ADB68FBE-AB89-4572-B1FE-2F20135BFA77}">
      <dgm:prSet/>
      <dgm:spPr/>
      <dgm:t>
        <a:bodyPr/>
        <a:lstStyle/>
        <a:p>
          <a:endParaRPr lang="en-US"/>
        </a:p>
      </dgm:t>
    </dgm:pt>
    <dgm:pt modelId="{442CCCCC-C10D-478C-A0FD-43B34A122773}" type="sibTrans" cxnId="{ADB68FBE-AB89-4572-B1FE-2F20135BFA77}">
      <dgm:prSet/>
      <dgm:spPr/>
      <dgm:t>
        <a:bodyPr/>
        <a:lstStyle/>
        <a:p>
          <a:endParaRPr lang="en-US"/>
        </a:p>
      </dgm:t>
    </dgm:pt>
    <dgm:pt modelId="{CF2FC3E3-301A-4608-9E0B-37E85AE143FC}" type="pres">
      <dgm:prSet presAssocID="{954DAA97-8B51-4A98-83AC-A4F1158E9553}" presName="root" presStyleCnt="0">
        <dgm:presLayoutVars>
          <dgm:dir/>
          <dgm:resizeHandles val="exact"/>
        </dgm:presLayoutVars>
      </dgm:prSet>
      <dgm:spPr/>
    </dgm:pt>
    <dgm:pt modelId="{A77672EF-7AAE-4E4D-AA6A-A4027F281D13}" type="pres">
      <dgm:prSet presAssocID="{70BFBE71-4031-4144-B100-70AC8FC8B303}" presName="compNode" presStyleCnt="0"/>
      <dgm:spPr/>
    </dgm:pt>
    <dgm:pt modelId="{A7DD9167-89E7-4D05-915F-5B5E209830C5}" type="pres">
      <dgm:prSet presAssocID="{70BFBE71-4031-4144-B100-70AC8FC8B303}" presName="bgRect" presStyleLbl="bgShp" presStyleIdx="0" presStyleCnt="5"/>
      <dgm:spPr/>
    </dgm:pt>
    <dgm:pt modelId="{841C1753-3D82-4AA4-A631-A8302486F9A1}" type="pres">
      <dgm:prSet presAssocID="{70BFBE71-4031-4144-B100-70AC8FC8B30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urban scene"/>
        </a:ext>
      </dgm:extLst>
    </dgm:pt>
    <dgm:pt modelId="{8EF15DA9-03DC-4F28-AD05-F31578006DED}" type="pres">
      <dgm:prSet presAssocID="{70BFBE71-4031-4144-B100-70AC8FC8B303}" presName="spaceRect" presStyleCnt="0"/>
      <dgm:spPr/>
    </dgm:pt>
    <dgm:pt modelId="{A61E9C18-DB8B-4D0E-8363-19F46591D161}" type="pres">
      <dgm:prSet presAssocID="{70BFBE71-4031-4144-B100-70AC8FC8B303}" presName="parTx" presStyleLbl="revTx" presStyleIdx="0" presStyleCnt="5">
        <dgm:presLayoutVars>
          <dgm:chMax val="0"/>
          <dgm:chPref val="0"/>
        </dgm:presLayoutVars>
      </dgm:prSet>
      <dgm:spPr/>
    </dgm:pt>
    <dgm:pt modelId="{779ACF25-F05C-4070-977F-ED93BA8EAC35}" type="pres">
      <dgm:prSet presAssocID="{1EE80F4F-C455-41F8-83D4-3BAFF10A925C}" presName="sibTrans" presStyleCnt="0"/>
      <dgm:spPr/>
    </dgm:pt>
    <dgm:pt modelId="{C5878A54-27F9-489D-B713-8E5A1F8AE147}" type="pres">
      <dgm:prSet presAssocID="{F74015F7-097D-4D87-9A5E-633E287BC4D2}" presName="compNode" presStyleCnt="0"/>
      <dgm:spPr/>
    </dgm:pt>
    <dgm:pt modelId="{12FBDB24-2E1F-4C5F-BA9C-71DFEA0AE5F6}" type="pres">
      <dgm:prSet presAssocID="{F74015F7-097D-4D87-9A5E-633E287BC4D2}" presName="bgRect" presStyleLbl="bgShp" presStyleIdx="1" presStyleCnt="5"/>
      <dgm:spPr/>
    </dgm:pt>
    <dgm:pt modelId="{59EC128A-D42B-4BF3-B617-9877437827CB}" type="pres">
      <dgm:prSet presAssocID="{F74015F7-097D-4D87-9A5E-633E287BC4D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Downward Trend"/>
        </a:ext>
      </dgm:extLst>
    </dgm:pt>
    <dgm:pt modelId="{364BBFC4-B7FF-4F8A-819B-47FA7F5F8C3D}" type="pres">
      <dgm:prSet presAssocID="{F74015F7-097D-4D87-9A5E-633E287BC4D2}" presName="spaceRect" presStyleCnt="0"/>
      <dgm:spPr/>
    </dgm:pt>
    <dgm:pt modelId="{2C2047D7-1618-484B-B781-00B06EF84CAE}" type="pres">
      <dgm:prSet presAssocID="{F74015F7-097D-4D87-9A5E-633E287BC4D2}" presName="parTx" presStyleLbl="revTx" presStyleIdx="1" presStyleCnt="5">
        <dgm:presLayoutVars>
          <dgm:chMax val="0"/>
          <dgm:chPref val="0"/>
        </dgm:presLayoutVars>
      </dgm:prSet>
      <dgm:spPr/>
    </dgm:pt>
    <dgm:pt modelId="{3AB9EF32-E5C9-4D6A-B0D7-61EFADB049E2}" type="pres">
      <dgm:prSet presAssocID="{ED00D1E5-EE57-4056-A8D7-AC9DCF79E737}" presName="sibTrans" presStyleCnt="0"/>
      <dgm:spPr/>
    </dgm:pt>
    <dgm:pt modelId="{45976290-7A1C-4BAC-88CB-95ECEB741614}" type="pres">
      <dgm:prSet presAssocID="{7852A8E8-2894-44E7-843C-BD28EAC0E9E3}" presName="compNode" presStyleCnt="0"/>
      <dgm:spPr/>
    </dgm:pt>
    <dgm:pt modelId="{4F0B501E-C5E2-4B32-ADF2-9E168109EF25}" type="pres">
      <dgm:prSet presAssocID="{7852A8E8-2894-44E7-843C-BD28EAC0E9E3}" presName="bgRect" presStyleLbl="bgShp" presStyleIdx="2" presStyleCnt="5"/>
      <dgm:spPr/>
    </dgm:pt>
    <dgm:pt modelId="{69718800-2D07-49FF-B1E6-216F105802B5}" type="pres">
      <dgm:prSet presAssocID="{7852A8E8-2894-44E7-843C-BD28EAC0E9E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6285B528-E8BD-49B7-9F8B-7714B617C20A}" type="pres">
      <dgm:prSet presAssocID="{7852A8E8-2894-44E7-843C-BD28EAC0E9E3}" presName="spaceRect" presStyleCnt="0"/>
      <dgm:spPr/>
    </dgm:pt>
    <dgm:pt modelId="{2FC061D5-812B-45BD-A336-38833A68125F}" type="pres">
      <dgm:prSet presAssocID="{7852A8E8-2894-44E7-843C-BD28EAC0E9E3}" presName="parTx" presStyleLbl="revTx" presStyleIdx="2" presStyleCnt="5">
        <dgm:presLayoutVars>
          <dgm:chMax val="0"/>
          <dgm:chPref val="0"/>
        </dgm:presLayoutVars>
      </dgm:prSet>
      <dgm:spPr/>
    </dgm:pt>
    <dgm:pt modelId="{EC298C99-977F-4A87-B09C-D30B11A7ED9E}" type="pres">
      <dgm:prSet presAssocID="{0C8FFCFF-634D-4AF3-9C60-929ADB173C0D}" presName="sibTrans" presStyleCnt="0"/>
      <dgm:spPr/>
    </dgm:pt>
    <dgm:pt modelId="{BBA8ABE3-F3EB-4FFE-BD6E-CF7FD85BEF68}" type="pres">
      <dgm:prSet presAssocID="{57396A7A-52DD-407A-8CD2-0879C1F1131D}" presName="compNode" presStyleCnt="0"/>
      <dgm:spPr/>
    </dgm:pt>
    <dgm:pt modelId="{2820F4F8-69E4-456D-96B9-90CBF38EE83C}" type="pres">
      <dgm:prSet presAssocID="{57396A7A-52DD-407A-8CD2-0879C1F1131D}" presName="bgRect" presStyleLbl="bgShp" presStyleIdx="3" presStyleCnt="5"/>
      <dgm:spPr/>
    </dgm:pt>
    <dgm:pt modelId="{13AA0F9A-C69C-4B87-8E15-74DC9419E41B}" type="pres">
      <dgm:prSet presAssocID="{57396A7A-52DD-407A-8CD2-0879C1F1131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16A9C4C0-6148-498E-9E57-D042933533EA}" type="pres">
      <dgm:prSet presAssocID="{57396A7A-52DD-407A-8CD2-0879C1F1131D}" presName="spaceRect" presStyleCnt="0"/>
      <dgm:spPr/>
    </dgm:pt>
    <dgm:pt modelId="{F8040581-5E32-4D92-B94F-4200CD490E83}" type="pres">
      <dgm:prSet presAssocID="{57396A7A-52DD-407A-8CD2-0879C1F1131D}" presName="parTx" presStyleLbl="revTx" presStyleIdx="3" presStyleCnt="5">
        <dgm:presLayoutVars>
          <dgm:chMax val="0"/>
          <dgm:chPref val="0"/>
        </dgm:presLayoutVars>
      </dgm:prSet>
      <dgm:spPr/>
    </dgm:pt>
    <dgm:pt modelId="{1FAB6AE2-4AE2-440A-A384-05D89B289ED9}" type="pres">
      <dgm:prSet presAssocID="{72D507D7-4995-4D86-82A5-05552FDA3F36}" presName="sibTrans" presStyleCnt="0"/>
      <dgm:spPr/>
    </dgm:pt>
    <dgm:pt modelId="{30CB999B-08BF-4E1B-83A2-EDAC6A9BBF76}" type="pres">
      <dgm:prSet presAssocID="{79683BEA-5501-4E86-930C-00337F49D16F}" presName="compNode" presStyleCnt="0"/>
      <dgm:spPr/>
    </dgm:pt>
    <dgm:pt modelId="{5E04F514-1661-4C56-A4F0-BBA1A2C694B2}" type="pres">
      <dgm:prSet presAssocID="{79683BEA-5501-4E86-930C-00337F49D16F}" presName="bgRect" presStyleLbl="bgShp" presStyleIdx="4" presStyleCnt="5"/>
      <dgm:spPr/>
    </dgm:pt>
    <dgm:pt modelId="{EE6AF117-D5D6-468E-9E42-61DD5C2A1A31}" type="pres">
      <dgm:prSet presAssocID="{79683BEA-5501-4E86-930C-00337F49D16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ouse"/>
        </a:ext>
      </dgm:extLst>
    </dgm:pt>
    <dgm:pt modelId="{84496A07-B787-453C-912F-E6BCF60AE51A}" type="pres">
      <dgm:prSet presAssocID="{79683BEA-5501-4E86-930C-00337F49D16F}" presName="spaceRect" presStyleCnt="0"/>
      <dgm:spPr/>
    </dgm:pt>
    <dgm:pt modelId="{6BA38AC2-63BF-4B3B-B6AA-08C0170F0308}" type="pres">
      <dgm:prSet presAssocID="{79683BEA-5501-4E86-930C-00337F49D16F}" presName="parTx" presStyleLbl="revTx" presStyleIdx="4" presStyleCnt="5">
        <dgm:presLayoutVars>
          <dgm:chMax val="0"/>
          <dgm:chPref val="0"/>
        </dgm:presLayoutVars>
      </dgm:prSet>
      <dgm:spPr/>
    </dgm:pt>
  </dgm:ptLst>
  <dgm:cxnLst>
    <dgm:cxn modelId="{8CDC5504-2DB2-46E1-82A9-46DB769B9113}" srcId="{954DAA97-8B51-4A98-83AC-A4F1158E9553}" destId="{7852A8E8-2894-44E7-843C-BD28EAC0E9E3}" srcOrd="2" destOrd="0" parTransId="{66DAB23B-1926-4277-A01E-639E64B0B0C8}" sibTransId="{0C8FFCFF-634D-4AF3-9C60-929ADB173C0D}"/>
    <dgm:cxn modelId="{1D22891C-88C6-4219-B553-777D9BDE5012}" type="presOf" srcId="{57396A7A-52DD-407A-8CD2-0879C1F1131D}" destId="{F8040581-5E32-4D92-B94F-4200CD490E83}" srcOrd="0" destOrd="0" presId="urn:microsoft.com/office/officeart/2018/2/layout/IconVerticalSolidList"/>
    <dgm:cxn modelId="{B9A2D943-6C5D-4001-ADD8-9FFB08E5A3BC}" type="presOf" srcId="{F74015F7-097D-4D87-9A5E-633E287BC4D2}" destId="{2C2047D7-1618-484B-B781-00B06EF84CAE}" srcOrd="0" destOrd="0" presId="urn:microsoft.com/office/officeart/2018/2/layout/IconVerticalSolidList"/>
    <dgm:cxn modelId="{2AFDFF75-680D-4D4B-AA85-8E685314B11D}" type="presOf" srcId="{79683BEA-5501-4E86-930C-00337F49D16F}" destId="{6BA38AC2-63BF-4B3B-B6AA-08C0170F0308}" srcOrd="0" destOrd="0" presId="urn:microsoft.com/office/officeart/2018/2/layout/IconVerticalSolidList"/>
    <dgm:cxn modelId="{7E6B677F-E51C-4593-AD00-4BD11473C1FF}" type="presOf" srcId="{7852A8E8-2894-44E7-843C-BD28EAC0E9E3}" destId="{2FC061D5-812B-45BD-A336-38833A68125F}" srcOrd="0" destOrd="0" presId="urn:microsoft.com/office/officeart/2018/2/layout/IconVerticalSolidList"/>
    <dgm:cxn modelId="{82722383-5BD9-4EDA-87D8-1F03297E7D0E}" type="presOf" srcId="{954DAA97-8B51-4A98-83AC-A4F1158E9553}" destId="{CF2FC3E3-301A-4608-9E0B-37E85AE143FC}" srcOrd="0" destOrd="0" presId="urn:microsoft.com/office/officeart/2018/2/layout/IconVerticalSolidList"/>
    <dgm:cxn modelId="{74F58C9C-0B78-4742-B975-539C2A491916}" srcId="{954DAA97-8B51-4A98-83AC-A4F1158E9553}" destId="{70BFBE71-4031-4144-B100-70AC8FC8B303}" srcOrd="0" destOrd="0" parTransId="{4AF505D9-66E9-44BF-8A1C-D1B0EF1DB86A}" sibTransId="{1EE80F4F-C455-41F8-83D4-3BAFF10A925C}"/>
    <dgm:cxn modelId="{ADB68FBE-AB89-4572-B1FE-2F20135BFA77}" srcId="{954DAA97-8B51-4A98-83AC-A4F1158E9553}" destId="{79683BEA-5501-4E86-930C-00337F49D16F}" srcOrd="4" destOrd="0" parTransId="{EEFF797C-F327-438C-A8B2-3421BC3DBC3E}" sibTransId="{442CCCCC-C10D-478C-A0FD-43B34A122773}"/>
    <dgm:cxn modelId="{1A346DC6-0468-463F-AA77-5E97C9CD41A2}" srcId="{954DAA97-8B51-4A98-83AC-A4F1158E9553}" destId="{57396A7A-52DD-407A-8CD2-0879C1F1131D}" srcOrd="3" destOrd="0" parTransId="{8BEB900E-D3C6-4DA6-9EC4-D57753D201F1}" sibTransId="{72D507D7-4995-4D86-82A5-05552FDA3F36}"/>
    <dgm:cxn modelId="{F2E5CFD3-EE6D-4BA1-92E2-F28AC666A993}" srcId="{954DAA97-8B51-4A98-83AC-A4F1158E9553}" destId="{F74015F7-097D-4D87-9A5E-633E287BC4D2}" srcOrd="1" destOrd="0" parTransId="{8FADB544-FB34-4A04-AC1E-4A761983ECCA}" sibTransId="{ED00D1E5-EE57-4056-A8D7-AC9DCF79E737}"/>
    <dgm:cxn modelId="{538022E4-BEBB-4126-AC66-8DC14D84C98D}" type="presOf" srcId="{70BFBE71-4031-4144-B100-70AC8FC8B303}" destId="{A61E9C18-DB8B-4D0E-8363-19F46591D161}" srcOrd="0" destOrd="0" presId="urn:microsoft.com/office/officeart/2018/2/layout/IconVerticalSolidList"/>
    <dgm:cxn modelId="{C54F0763-9234-41A5-962C-9C7678DDC43A}" type="presParOf" srcId="{CF2FC3E3-301A-4608-9E0B-37E85AE143FC}" destId="{A77672EF-7AAE-4E4D-AA6A-A4027F281D13}" srcOrd="0" destOrd="0" presId="urn:microsoft.com/office/officeart/2018/2/layout/IconVerticalSolidList"/>
    <dgm:cxn modelId="{77318208-1A6A-4715-AC14-8364095C6594}" type="presParOf" srcId="{A77672EF-7AAE-4E4D-AA6A-A4027F281D13}" destId="{A7DD9167-89E7-4D05-915F-5B5E209830C5}" srcOrd="0" destOrd="0" presId="urn:microsoft.com/office/officeart/2018/2/layout/IconVerticalSolidList"/>
    <dgm:cxn modelId="{1D00B756-D2BE-45CD-9132-D31CE2885C23}" type="presParOf" srcId="{A77672EF-7AAE-4E4D-AA6A-A4027F281D13}" destId="{841C1753-3D82-4AA4-A631-A8302486F9A1}" srcOrd="1" destOrd="0" presId="urn:microsoft.com/office/officeart/2018/2/layout/IconVerticalSolidList"/>
    <dgm:cxn modelId="{2420AEAD-0612-41B6-8380-F18264D298E6}" type="presParOf" srcId="{A77672EF-7AAE-4E4D-AA6A-A4027F281D13}" destId="{8EF15DA9-03DC-4F28-AD05-F31578006DED}" srcOrd="2" destOrd="0" presId="urn:microsoft.com/office/officeart/2018/2/layout/IconVerticalSolidList"/>
    <dgm:cxn modelId="{ACA3E1B3-4015-46B1-A19C-FF254383AAA2}" type="presParOf" srcId="{A77672EF-7AAE-4E4D-AA6A-A4027F281D13}" destId="{A61E9C18-DB8B-4D0E-8363-19F46591D161}" srcOrd="3" destOrd="0" presId="urn:microsoft.com/office/officeart/2018/2/layout/IconVerticalSolidList"/>
    <dgm:cxn modelId="{147CED1F-4DDF-4188-BC12-830127D90F18}" type="presParOf" srcId="{CF2FC3E3-301A-4608-9E0B-37E85AE143FC}" destId="{779ACF25-F05C-4070-977F-ED93BA8EAC35}" srcOrd="1" destOrd="0" presId="urn:microsoft.com/office/officeart/2018/2/layout/IconVerticalSolidList"/>
    <dgm:cxn modelId="{10556ADD-14E3-4556-8936-194D0ADFD410}" type="presParOf" srcId="{CF2FC3E3-301A-4608-9E0B-37E85AE143FC}" destId="{C5878A54-27F9-489D-B713-8E5A1F8AE147}" srcOrd="2" destOrd="0" presId="urn:microsoft.com/office/officeart/2018/2/layout/IconVerticalSolidList"/>
    <dgm:cxn modelId="{65C55702-9D7B-4FED-A6E0-990D8B538096}" type="presParOf" srcId="{C5878A54-27F9-489D-B713-8E5A1F8AE147}" destId="{12FBDB24-2E1F-4C5F-BA9C-71DFEA0AE5F6}" srcOrd="0" destOrd="0" presId="urn:microsoft.com/office/officeart/2018/2/layout/IconVerticalSolidList"/>
    <dgm:cxn modelId="{40237D82-6910-4D98-9395-07F019DC6C62}" type="presParOf" srcId="{C5878A54-27F9-489D-B713-8E5A1F8AE147}" destId="{59EC128A-D42B-4BF3-B617-9877437827CB}" srcOrd="1" destOrd="0" presId="urn:microsoft.com/office/officeart/2018/2/layout/IconVerticalSolidList"/>
    <dgm:cxn modelId="{55EF7E48-2243-4668-9590-5F90BF167C9C}" type="presParOf" srcId="{C5878A54-27F9-489D-B713-8E5A1F8AE147}" destId="{364BBFC4-B7FF-4F8A-819B-47FA7F5F8C3D}" srcOrd="2" destOrd="0" presId="urn:microsoft.com/office/officeart/2018/2/layout/IconVerticalSolidList"/>
    <dgm:cxn modelId="{2B24465C-A198-48F7-A278-85FCB39E2F29}" type="presParOf" srcId="{C5878A54-27F9-489D-B713-8E5A1F8AE147}" destId="{2C2047D7-1618-484B-B781-00B06EF84CAE}" srcOrd="3" destOrd="0" presId="urn:microsoft.com/office/officeart/2018/2/layout/IconVerticalSolidList"/>
    <dgm:cxn modelId="{7D95A795-26BD-4663-9945-90BBD10769D3}" type="presParOf" srcId="{CF2FC3E3-301A-4608-9E0B-37E85AE143FC}" destId="{3AB9EF32-E5C9-4D6A-B0D7-61EFADB049E2}" srcOrd="3" destOrd="0" presId="urn:microsoft.com/office/officeart/2018/2/layout/IconVerticalSolidList"/>
    <dgm:cxn modelId="{F677B393-6A18-47A4-A4CD-592D0E1651B9}" type="presParOf" srcId="{CF2FC3E3-301A-4608-9E0B-37E85AE143FC}" destId="{45976290-7A1C-4BAC-88CB-95ECEB741614}" srcOrd="4" destOrd="0" presId="urn:microsoft.com/office/officeart/2018/2/layout/IconVerticalSolidList"/>
    <dgm:cxn modelId="{7A884EA0-1320-44B7-96EC-A1BBBC656473}" type="presParOf" srcId="{45976290-7A1C-4BAC-88CB-95ECEB741614}" destId="{4F0B501E-C5E2-4B32-ADF2-9E168109EF25}" srcOrd="0" destOrd="0" presId="urn:microsoft.com/office/officeart/2018/2/layout/IconVerticalSolidList"/>
    <dgm:cxn modelId="{405BACCC-AF07-46A0-85AD-A4E2B1321B67}" type="presParOf" srcId="{45976290-7A1C-4BAC-88CB-95ECEB741614}" destId="{69718800-2D07-49FF-B1E6-216F105802B5}" srcOrd="1" destOrd="0" presId="urn:microsoft.com/office/officeart/2018/2/layout/IconVerticalSolidList"/>
    <dgm:cxn modelId="{EDA45799-2969-4D6E-8613-DED930DDCACE}" type="presParOf" srcId="{45976290-7A1C-4BAC-88CB-95ECEB741614}" destId="{6285B528-E8BD-49B7-9F8B-7714B617C20A}" srcOrd="2" destOrd="0" presId="urn:microsoft.com/office/officeart/2018/2/layout/IconVerticalSolidList"/>
    <dgm:cxn modelId="{B84D7936-4344-482E-B9F5-EA08B0B4CAA8}" type="presParOf" srcId="{45976290-7A1C-4BAC-88CB-95ECEB741614}" destId="{2FC061D5-812B-45BD-A336-38833A68125F}" srcOrd="3" destOrd="0" presId="urn:microsoft.com/office/officeart/2018/2/layout/IconVerticalSolidList"/>
    <dgm:cxn modelId="{7ED98C9D-F765-468A-956B-268705CB0D1E}" type="presParOf" srcId="{CF2FC3E3-301A-4608-9E0B-37E85AE143FC}" destId="{EC298C99-977F-4A87-B09C-D30B11A7ED9E}" srcOrd="5" destOrd="0" presId="urn:microsoft.com/office/officeart/2018/2/layout/IconVerticalSolidList"/>
    <dgm:cxn modelId="{9263E9C6-460F-4067-A95D-0195B865F5DA}" type="presParOf" srcId="{CF2FC3E3-301A-4608-9E0B-37E85AE143FC}" destId="{BBA8ABE3-F3EB-4FFE-BD6E-CF7FD85BEF68}" srcOrd="6" destOrd="0" presId="urn:microsoft.com/office/officeart/2018/2/layout/IconVerticalSolidList"/>
    <dgm:cxn modelId="{94ADFA35-BAFC-4FB0-8A95-8A295E0BC687}" type="presParOf" srcId="{BBA8ABE3-F3EB-4FFE-BD6E-CF7FD85BEF68}" destId="{2820F4F8-69E4-456D-96B9-90CBF38EE83C}" srcOrd="0" destOrd="0" presId="urn:microsoft.com/office/officeart/2018/2/layout/IconVerticalSolidList"/>
    <dgm:cxn modelId="{16B47714-AF70-4E38-9DA5-FE3D8B5D0833}" type="presParOf" srcId="{BBA8ABE3-F3EB-4FFE-BD6E-CF7FD85BEF68}" destId="{13AA0F9A-C69C-4B87-8E15-74DC9419E41B}" srcOrd="1" destOrd="0" presId="urn:microsoft.com/office/officeart/2018/2/layout/IconVerticalSolidList"/>
    <dgm:cxn modelId="{F3616A17-0A18-4DB7-B84A-0AB54886E2A6}" type="presParOf" srcId="{BBA8ABE3-F3EB-4FFE-BD6E-CF7FD85BEF68}" destId="{16A9C4C0-6148-498E-9E57-D042933533EA}" srcOrd="2" destOrd="0" presId="urn:microsoft.com/office/officeart/2018/2/layout/IconVerticalSolidList"/>
    <dgm:cxn modelId="{E9D7C4AB-4282-4DE3-A3A7-E88697FBEC45}" type="presParOf" srcId="{BBA8ABE3-F3EB-4FFE-BD6E-CF7FD85BEF68}" destId="{F8040581-5E32-4D92-B94F-4200CD490E83}" srcOrd="3" destOrd="0" presId="urn:microsoft.com/office/officeart/2018/2/layout/IconVerticalSolidList"/>
    <dgm:cxn modelId="{510CEB8E-F032-493C-8CD4-E837BC06F063}" type="presParOf" srcId="{CF2FC3E3-301A-4608-9E0B-37E85AE143FC}" destId="{1FAB6AE2-4AE2-440A-A384-05D89B289ED9}" srcOrd="7" destOrd="0" presId="urn:microsoft.com/office/officeart/2018/2/layout/IconVerticalSolidList"/>
    <dgm:cxn modelId="{169DD956-FEC9-44DB-B006-413A1DD1B43A}" type="presParOf" srcId="{CF2FC3E3-301A-4608-9E0B-37E85AE143FC}" destId="{30CB999B-08BF-4E1B-83A2-EDAC6A9BBF76}" srcOrd="8" destOrd="0" presId="urn:microsoft.com/office/officeart/2018/2/layout/IconVerticalSolidList"/>
    <dgm:cxn modelId="{2C3B01A5-1411-4F23-B4E9-C1AFB9F01A11}" type="presParOf" srcId="{30CB999B-08BF-4E1B-83A2-EDAC6A9BBF76}" destId="{5E04F514-1661-4C56-A4F0-BBA1A2C694B2}" srcOrd="0" destOrd="0" presId="urn:microsoft.com/office/officeart/2018/2/layout/IconVerticalSolidList"/>
    <dgm:cxn modelId="{4106C69B-969A-47FE-A1A4-C6014B728ACF}" type="presParOf" srcId="{30CB999B-08BF-4E1B-83A2-EDAC6A9BBF76}" destId="{EE6AF117-D5D6-468E-9E42-61DD5C2A1A31}" srcOrd="1" destOrd="0" presId="urn:microsoft.com/office/officeart/2018/2/layout/IconVerticalSolidList"/>
    <dgm:cxn modelId="{42012B54-F1DD-426F-885E-9995490ED9F3}" type="presParOf" srcId="{30CB999B-08BF-4E1B-83A2-EDAC6A9BBF76}" destId="{84496A07-B787-453C-912F-E6BCF60AE51A}" srcOrd="2" destOrd="0" presId="urn:microsoft.com/office/officeart/2018/2/layout/IconVerticalSolidList"/>
    <dgm:cxn modelId="{D5D8EB13-0533-4E6D-80A0-547D1EE4685F}" type="presParOf" srcId="{30CB999B-08BF-4E1B-83A2-EDAC6A9BBF76}" destId="{6BA38AC2-63BF-4B3B-B6AA-08C0170F030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3F7AC8-DAE3-4223-A135-192F936C6A3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663F660-658C-4E8B-AD1B-BCC2095FA883}">
      <dgm:prSet/>
      <dgm:spPr/>
      <dgm:t>
        <a:bodyPr/>
        <a:lstStyle/>
        <a:p>
          <a:r>
            <a:rPr lang="en-US" b="1"/>
            <a:t>Non-payment of rent</a:t>
          </a:r>
          <a:r>
            <a:rPr lang="en-US"/>
            <a:t> is the leading cause of evictions, highlighting economic challenges faced by tenants.</a:t>
          </a:r>
        </a:p>
      </dgm:t>
    </dgm:pt>
    <dgm:pt modelId="{31490F19-CEC6-4D32-B61D-819BC6B433CA}" type="parTrans" cxnId="{FC3BE3DF-0EF4-436B-A2E3-4097F34C1C92}">
      <dgm:prSet/>
      <dgm:spPr/>
      <dgm:t>
        <a:bodyPr/>
        <a:lstStyle/>
        <a:p>
          <a:endParaRPr lang="en-US"/>
        </a:p>
      </dgm:t>
    </dgm:pt>
    <dgm:pt modelId="{8378016D-00F5-4EEB-B52C-811CA9CEF2D7}" type="sibTrans" cxnId="{FC3BE3DF-0EF4-436B-A2E3-4097F34C1C92}">
      <dgm:prSet/>
      <dgm:spPr/>
      <dgm:t>
        <a:bodyPr/>
        <a:lstStyle/>
        <a:p>
          <a:endParaRPr lang="en-US"/>
        </a:p>
      </dgm:t>
    </dgm:pt>
    <dgm:pt modelId="{3A21D93E-A242-49BD-B63B-A63C8E566848}">
      <dgm:prSet/>
      <dgm:spPr/>
      <dgm:t>
        <a:bodyPr/>
        <a:lstStyle/>
        <a:p>
          <a:r>
            <a:rPr lang="en-US"/>
            <a:t>Other significant reasons include </a:t>
          </a:r>
          <a:r>
            <a:rPr lang="en-US" b="1"/>
            <a:t>property sales</a:t>
          </a:r>
          <a:r>
            <a:rPr lang="en-US"/>
            <a:t> and </a:t>
          </a:r>
          <a:r>
            <a:rPr lang="en-US" b="1"/>
            <a:t>landlord-tenant disputes</a:t>
          </a:r>
          <a:r>
            <a:rPr lang="en-US"/>
            <a:t>.</a:t>
          </a:r>
        </a:p>
      </dgm:t>
    </dgm:pt>
    <dgm:pt modelId="{BA0BE5C9-DC13-4C23-99BE-F150F14773D9}" type="parTrans" cxnId="{1B41EC8F-B351-4C8A-B63F-9E0487634FBD}">
      <dgm:prSet/>
      <dgm:spPr/>
      <dgm:t>
        <a:bodyPr/>
        <a:lstStyle/>
        <a:p>
          <a:endParaRPr lang="en-US"/>
        </a:p>
      </dgm:t>
    </dgm:pt>
    <dgm:pt modelId="{5508A873-3A6B-4521-B651-3444B1D6FDF7}" type="sibTrans" cxnId="{1B41EC8F-B351-4C8A-B63F-9E0487634FBD}">
      <dgm:prSet/>
      <dgm:spPr/>
      <dgm:t>
        <a:bodyPr/>
        <a:lstStyle/>
        <a:p>
          <a:endParaRPr lang="en-US"/>
        </a:p>
      </dgm:t>
    </dgm:pt>
    <dgm:pt modelId="{165DDB71-15F8-4497-8B80-371D81F2A94F}">
      <dgm:prSet/>
      <dgm:spPr/>
      <dgm:t>
        <a:bodyPr/>
        <a:lstStyle/>
        <a:p>
          <a:r>
            <a:rPr lang="en-US"/>
            <a:t>Economic stressors like job loss or rising living costs may contribute to increased non-payment cases.</a:t>
          </a:r>
        </a:p>
      </dgm:t>
    </dgm:pt>
    <dgm:pt modelId="{795CB0D8-2FC8-4ABA-B014-D06AC1372DA9}" type="parTrans" cxnId="{9854FCD0-4846-4486-95CD-9A032B29A45B}">
      <dgm:prSet/>
      <dgm:spPr/>
      <dgm:t>
        <a:bodyPr/>
        <a:lstStyle/>
        <a:p>
          <a:endParaRPr lang="en-US"/>
        </a:p>
      </dgm:t>
    </dgm:pt>
    <dgm:pt modelId="{870FF091-6B3D-41FE-9F5B-E05362510B5E}" type="sibTrans" cxnId="{9854FCD0-4846-4486-95CD-9A032B29A45B}">
      <dgm:prSet/>
      <dgm:spPr/>
      <dgm:t>
        <a:bodyPr/>
        <a:lstStyle/>
        <a:p>
          <a:endParaRPr lang="en-US"/>
        </a:p>
      </dgm:t>
    </dgm:pt>
    <dgm:pt modelId="{45EDE114-D462-4C61-8F9F-149D3CB35F86}">
      <dgm:prSet/>
      <dgm:spPr/>
      <dgm:t>
        <a:bodyPr/>
        <a:lstStyle/>
        <a:p>
          <a:r>
            <a:rPr lang="en-US"/>
            <a:t>The prevalence of evictions due to </a:t>
          </a:r>
          <a:r>
            <a:rPr lang="en-US" b="1"/>
            <a:t>property sales</a:t>
          </a:r>
          <a:r>
            <a:rPr lang="en-US"/>
            <a:t> suggests impacts from real estate market dynamics.</a:t>
          </a:r>
        </a:p>
      </dgm:t>
    </dgm:pt>
    <dgm:pt modelId="{761BF993-C95F-4289-B625-36E85FC017D5}" type="parTrans" cxnId="{65E21FB7-BB1D-4EFC-AAFB-A53E19D3BCB6}">
      <dgm:prSet/>
      <dgm:spPr/>
      <dgm:t>
        <a:bodyPr/>
        <a:lstStyle/>
        <a:p>
          <a:endParaRPr lang="en-US"/>
        </a:p>
      </dgm:t>
    </dgm:pt>
    <dgm:pt modelId="{293EB9A8-DDD4-46A6-B5E9-10348FCC4950}" type="sibTrans" cxnId="{65E21FB7-BB1D-4EFC-AAFB-A53E19D3BCB6}">
      <dgm:prSet/>
      <dgm:spPr/>
      <dgm:t>
        <a:bodyPr/>
        <a:lstStyle/>
        <a:p>
          <a:endParaRPr lang="en-US"/>
        </a:p>
      </dgm:t>
    </dgm:pt>
    <dgm:pt modelId="{740752C2-A326-48F6-8D68-E9EA11A01383}">
      <dgm:prSet/>
      <dgm:spPr/>
      <dgm:t>
        <a:bodyPr/>
        <a:lstStyle/>
        <a:p>
          <a:r>
            <a:rPr lang="en-US"/>
            <a:t>Understanding these drivers is essential for targeted policy interventions to reduce housing instability and prevent homelessness.</a:t>
          </a:r>
        </a:p>
      </dgm:t>
    </dgm:pt>
    <dgm:pt modelId="{5DF7E9C1-AAD1-4121-A1D0-6FCEA7FE99A0}" type="parTrans" cxnId="{6DE2D095-60F4-4274-9661-DAD93A4D66A6}">
      <dgm:prSet/>
      <dgm:spPr/>
      <dgm:t>
        <a:bodyPr/>
        <a:lstStyle/>
        <a:p>
          <a:endParaRPr lang="en-US"/>
        </a:p>
      </dgm:t>
    </dgm:pt>
    <dgm:pt modelId="{8C62C0E8-19C3-470E-B8DA-4E8F2F486A03}" type="sibTrans" cxnId="{6DE2D095-60F4-4274-9661-DAD93A4D66A6}">
      <dgm:prSet/>
      <dgm:spPr/>
      <dgm:t>
        <a:bodyPr/>
        <a:lstStyle/>
        <a:p>
          <a:endParaRPr lang="en-US"/>
        </a:p>
      </dgm:t>
    </dgm:pt>
    <dgm:pt modelId="{E8F9BCA3-CE74-4A54-B73E-5BD4A5297C4B}" type="pres">
      <dgm:prSet presAssocID="{353F7AC8-DAE3-4223-A135-192F936C6A34}" presName="diagram" presStyleCnt="0">
        <dgm:presLayoutVars>
          <dgm:dir/>
          <dgm:resizeHandles val="exact"/>
        </dgm:presLayoutVars>
      </dgm:prSet>
      <dgm:spPr/>
    </dgm:pt>
    <dgm:pt modelId="{992B2C80-AC10-48F6-B9E7-508B704AC30F}" type="pres">
      <dgm:prSet presAssocID="{6663F660-658C-4E8B-AD1B-BCC2095FA883}" presName="node" presStyleLbl="node1" presStyleIdx="0" presStyleCnt="5" custLinFactNeighborX="-1880" custLinFactNeighborY="-106">
        <dgm:presLayoutVars>
          <dgm:bulletEnabled val="1"/>
        </dgm:presLayoutVars>
      </dgm:prSet>
      <dgm:spPr/>
    </dgm:pt>
    <dgm:pt modelId="{CC726E1D-25A9-4D3D-9429-D6EE9BB26529}" type="pres">
      <dgm:prSet presAssocID="{8378016D-00F5-4EEB-B52C-811CA9CEF2D7}" presName="sibTrans" presStyleCnt="0"/>
      <dgm:spPr/>
    </dgm:pt>
    <dgm:pt modelId="{58DA26E6-E8B7-4649-AC59-82C279DACDBA}" type="pres">
      <dgm:prSet presAssocID="{3A21D93E-A242-49BD-B63B-A63C8E566848}" presName="node" presStyleLbl="node1" presStyleIdx="1" presStyleCnt="5">
        <dgm:presLayoutVars>
          <dgm:bulletEnabled val="1"/>
        </dgm:presLayoutVars>
      </dgm:prSet>
      <dgm:spPr/>
    </dgm:pt>
    <dgm:pt modelId="{1A56A523-D220-4CC9-AAC8-10FF46740495}" type="pres">
      <dgm:prSet presAssocID="{5508A873-3A6B-4521-B651-3444B1D6FDF7}" presName="sibTrans" presStyleCnt="0"/>
      <dgm:spPr/>
    </dgm:pt>
    <dgm:pt modelId="{ABE87262-A1DA-433B-9AF8-D8E3BD84527A}" type="pres">
      <dgm:prSet presAssocID="{165DDB71-15F8-4497-8B80-371D81F2A94F}" presName="node" presStyleLbl="node1" presStyleIdx="2" presStyleCnt="5">
        <dgm:presLayoutVars>
          <dgm:bulletEnabled val="1"/>
        </dgm:presLayoutVars>
      </dgm:prSet>
      <dgm:spPr/>
    </dgm:pt>
    <dgm:pt modelId="{7184B9C9-9F06-4667-A9D1-1E86F646074F}" type="pres">
      <dgm:prSet presAssocID="{870FF091-6B3D-41FE-9F5B-E05362510B5E}" presName="sibTrans" presStyleCnt="0"/>
      <dgm:spPr/>
    </dgm:pt>
    <dgm:pt modelId="{0F89B9B7-536D-4EDC-AD31-255F67C70091}" type="pres">
      <dgm:prSet presAssocID="{45EDE114-D462-4C61-8F9F-149D3CB35F86}" presName="node" presStyleLbl="node1" presStyleIdx="3" presStyleCnt="5">
        <dgm:presLayoutVars>
          <dgm:bulletEnabled val="1"/>
        </dgm:presLayoutVars>
      </dgm:prSet>
      <dgm:spPr/>
    </dgm:pt>
    <dgm:pt modelId="{95EB1CB0-DDB8-4B6C-BA53-5E9859B52F89}" type="pres">
      <dgm:prSet presAssocID="{293EB9A8-DDD4-46A6-B5E9-10348FCC4950}" presName="sibTrans" presStyleCnt="0"/>
      <dgm:spPr/>
    </dgm:pt>
    <dgm:pt modelId="{C489C324-AD6E-45BE-B945-4C0E3F9C5482}" type="pres">
      <dgm:prSet presAssocID="{740752C2-A326-48F6-8D68-E9EA11A01383}" presName="node" presStyleLbl="node1" presStyleIdx="4" presStyleCnt="5">
        <dgm:presLayoutVars>
          <dgm:bulletEnabled val="1"/>
        </dgm:presLayoutVars>
      </dgm:prSet>
      <dgm:spPr/>
    </dgm:pt>
  </dgm:ptLst>
  <dgm:cxnLst>
    <dgm:cxn modelId="{49332E0F-6884-4A4C-9A32-C061FA435CC3}" type="presOf" srcId="{165DDB71-15F8-4497-8B80-371D81F2A94F}" destId="{ABE87262-A1DA-433B-9AF8-D8E3BD84527A}" srcOrd="0" destOrd="0" presId="urn:microsoft.com/office/officeart/2005/8/layout/default"/>
    <dgm:cxn modelId="{110E2574-FAB2-4FBD-9AEE-B52E82AD59D4}" type="presOf" srcId="{3A21D93E-A242-49BD-B63B-A63C8E566848}" destId="{58DA26E6-E8B7-4649-AC59-82C279DACDBA}" srcOrd="0" destOrd="0" presId="urn:microsoft.com/office/officeart/2005/8/layout/default"/>
    <dgm:cxn modelId="{1B41EC8F-B351-4C8A-B63F-9E0487634FBD}" srcId="{353F7AC8-DAE3-4223-A135-192F936C6A34}" destId="{3A21D93E-A242-49BD-B63B-A63C8E566848}" srcOrd="1" destOrd="0" parTransId="{BA0BE5C9-DC13-4C23-99BE-F150F14773D9}" sibTransId="{5508A873-3A6B-4521-B651-3444B1D6FDF7}"/>
    <dgm:cxn modelId="{6DE2D095-60F4-4274-9661-DAD93A4D66A6}" srcId="{353F7AC8-DAE3-4223-A135-192F936C6A34}" destId="{740752C2-A326-48F6-8D68-E9EA11A01383}" srcOrd="4" destOrd="0" parTransId="{5DF7E9C1-AAD1-4121-A1D0-6FCEA7FE99A0}" sibTransId="{8C62C0E8-19C3-470E-B8DA-4E8F2F486A03}"/>
    <dgm:cxn modelId="{DDADA09B-4C09-4F93-BED4-B92C5D53E85F}" type="presOf" srcId="{740752C2-A326-48F6-8D68-E9EA11A01383}" destId="{C489C324-AD6E-45BE-B945-4C0E3F9C5482}" srcOrd="0" destOrd="0" presId="urn:microsoft.com/office/officeart/2005/8/layout/default"/>
    <dgm:cxn modelId="{6B49BBA3-1CFA-4DA6-B46D-07DF209E79DB}" type="presOf" srcId="{45EDE114-D462-4C61-8F9F-149D3CB35F86}" destId="{0F89B9B7-536D-4EDC-AD31-255F67C70091}" srcOrd="0" destOrd="0" presId="urn:microsoft.com/office/officeart/2005/8/layout/default"/>
    <dgm:cxn modelId="{96C92EA9-4401-40ED-B092-C85E684C879E}" type="presOf" srcId="{353F7AC8-DAE3-4223-A135-192F936C6A34}" destId="{E8F9BCA3-CE74-4A54-B73E-5BD4A5297C4B}" srcOrd="0" destOrd="0" presId="urn:microsoft.com/office/officeart/2005/8/layout/default"/>
    <dgm:cxn modelId="{65E21FB7-BB1D-4EFC-AAFB-A53E19D3BCB6}" srcId="{353F7AC8-DAE3-4223-A135-192F936C6A34}" destId="{45EDE114-D462-4C61-8F9F-149D3CB35F86}" srcOrd="3" destOrd="0" parTransId="{761BF993-C95F-4289-B625-36E85FC017D5}" sibTransId="{293EB9A8-DDD4-46A6-B5E9-10348FCC4950}"/>
    <dgm:cxn modelId="{9854FCD0-4846-4486-95CD-9A032B29A45B}" srcId="{353F7AC8-DAE3-4223-A135-192F936C6A34}" destId="{165DDB71-15F8-4497-8B80-371D81F2A94F}" srcOrd="2" destOrd="0" parTransId="{795CB0D8-2FC8-4ABA-B014-D06AC1372DA9}" sibTransId="{870FF091-6B3D-41FE-9F5B-E05362510B5E}"/>
    <dgm:cxn modelId="{FC3BE3DF-0EF4-436B-A2E3-4097F34C1C92}" srcId="{353F7AC8-DAE3-4223-A135-192F936C6A34}" destId="{6663F660-658C-4E8B-AD1B-BCC2095FA883}" srcOrd="0" destOrd="0" parTransId="{31490F19-CEC6-4D32-B61D-819BC6B433CA}" sibTransId="{8378016D-00F5-4EEB-B52C-811CA9CEF2D7}"/>
    <dgm:cxn modelId="{1119B0EC-E8B8-4A8C-AADC-1E42F1E02EF9}" type="presOf" srcId="{6663F660-658C-4E8B-AD1B-BCC2095FA883}" destId="{992B2C80-AC10-48F6-B9E7-508B704AC30F}" srcOrd="0" destOrd="0" presId="urn:microsoft.com/office/officeart/2005/8/layout/default"/>
    <dgm:cxn modelId="{53577425-430D-4948-B142-53F68282209C}" type="presParOf" srcId="{E8F9BCA3-CE74-4A54-B73E-5BD4A5297C4B}" destId="{992B2C80-AC10-48F6-B9E7-508B704AC30F}" srcOrd="0" destOrd="0" presId="urn:microsoft.com/office/officeart/2005/8/layout/default"/>
    <dgm:cxn modelId="{07F03D36-65D8-4441-B6D5-3135B8693363}" type="presParOf" srcId="{E8F9BCA3-CE74-4A54-B73E-5BD4A5297C4B}" destId="{CC726E1D-25A9-4D3D-9429-D6EE9BB26529}" srcOrd="1" destOrd="0" presId="urn:microsoft.com/office/officeart/2005/8/layout/default"/>
    <dgm:cxn modelId="{9D45F4AC-7DB6-45C9-9AC0-EEA5875FDD13}" type="presParOf" srcId="{E8F9BCA3-CE74-4A54-B73E-5BD4A5297C4B}" destId="{58DA26E6-E8B7-4649-AC59-82C279DACDBA}" srcOrd="2" destOrd="0" presId="urn:microsoft.com/office/officeart/2005/8/layout/default"/>
    <dgm:cxn modelId="{06C43634-709D-4EC7-B3BB-FD3F7C70684C}" type="presParOf" srcId="{E8F9BCA3-CE74-4A54-B73E-5BD4A5297C4B}" destId="{1A56A523-D220-4CC9-AAC8-10FF46740495}" srcOrd="3" destOrd="0" presId="urn:microsoft.com/office/officeart/2005/8/layout/default"/>
    <dgm:cxn modelId="{6784DBCD-A034-49D3-867D-3702CD62B714}" type="presParOf" srcId="{E8F9BCA3-CE74-4A54-B73E-5BD4A5297C4B}" destId="{ABE87262-A1DA-433B-9AF8-D8E3BD84527A}" srcOrd="4" destOrd="0" presId="urn:microsoft.com/office/officeart/2005/8/layout/default"/>
    <dgm:cxn modelId="{F18DBF5E-B47A-4574-88D2-F9BEF842A245}" type="presParOf" srcId="{E8F9BCA3-CE74-4A54-B73E-5BD4A5297C4B}" destId="{7184B9C9-9F06-4667-A9D1-1E86F646074F}" srcOrd="5" destOrd="0" presId="urn:microsoft.com/office/officeart/2005/8/layout/default"/>
    <dgm:cxn modelId="{C3F6E4A4-5E34-4C6A-8AFC-82EEE4BC40BC}" type="presParOf" srcId="{E8F9BCA3-CE74-4A54-B73E-5BD4A5297C4B}" destId="{0F89B9B7-536D-4EDC-AD31-255F67C70091}" srcOrd="6" destOrd="0" presId="urn:microsoft.com/office/officeart/2005/8/layout/default"/>
    <dgm:cxn modelId="{761E1C81-8A3B-4C35-8609-1CAED052812A}" type="presParOf" srcId="{E8F9BCA3-CE74-4A54-B73E-5BD4A5297C4B}" destId="{95EB1CB0-DDB8-4B6C-BA53-5E9859B52F89}" srcOrd="7" destOrd="0" presId="urn:microsoft.com/office/officeart/2005/8/layout/default"/>
    <dgm:cxn modelId="{92FA1B2C-BFF7-4BFE-A2C6-B4E50216A32F}" type="presParOf" srcId="{E8F9BCA3-CE74-4A54-B73E-5BD4A5297C4B}" destId="{C489C324-AD6E-45BE-B945-4C0E3F9C548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6336AA-AE1E-4C78-9B6A-D2E6FA40008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E42FAF6-EEBC-4CE0-8646-409D51C61F7A}">
      <dgm:prSet/>
      <dgm:spPr/>
      <dgm:t>
        <a:bodyPr/>
        <a:lstStyle/>
        <a:p>
          <a:r>
            <a:rPr lang="en-US" b="1" i="0" baseline="0"/>
            <a:t>Indigenous and Black communities</a:t>
          </a:r>
          <a:r>
            <a:rPr lang="en-US" b="0" i="0" baseline="0"/>
            <a:t> face disproportionately higher rates of homelessness.</a:t>
          </a:r>
          <a:endParaRPr lang="en-US"/>
        </a:p>
      </dgm:t>
    </dgm:pt>
    <dgm:pt modelId="{36B02E15-7EDC-48C9-B735-3C20C26DC0AD}" type="parTrans" cxnId="{F2DFACD0-665B-4A53-9DEE-3A0D6EAEC870}">
      <dgm:prSet/>
      <dgm:spPr/>
      <dgm:t>
        <a:bodyPr/>
        <a:lstStyle/>
        <a:p>
          <a:endParaRPr lang="en-US"/>
        </a:p>
      </dgm:t>
    </dgm:pt>
    <dgm:pt modelId="{653A95C9-1237-433A-80A3-84F898A9A68F}" type="sibTrans" cxnId="{F2DFACD0-665B-4A53-9DEE-3A0D6EAEC870}">
      <dgm:prSet/>
      <dgm:spPr/>
      <dgm:t>
        <a:bodyPr/>
        <a:lstStyle/>
        <a:p>
          <a:endParaRPr lang="en-US"/>
        </a:p>
      </dgm:t>
    </dgm:pt>
    <dgm:pt modelId="{166463D0-9B74-4F5C-A7C8-BEB0663C265B}">
      <dgm:prSet/>
      <dgm:spPr/>
      <dgm:t>
        <a:bodyPr/>
        <a:lstStyle/>
        <a:p>
          <a:r>
            <a:rPr lang="en-US" b="1" i="0" baseline="0"/>
            <a:t>Youth and young adults</a:t>
          </a:r>
          <a:r>
            <a:rPr lang="en-US" b="0" i="0" baseline="0"/>
            <a:t> are among the most affected age groups, indicating a need for targeted support.</a:t>
          </a:r>
          <a:endParaRPr lang="en-US"/>
        </a:p>
      </dgm:t>
    </dgm:pt>
    <dgm:pt modelId="{BA33CB73-2B95-49A7-B6EF-5E55C5A65769}" type="parTrans" cxnId="{956EA15F-C019-43BA-9901-34D3ECBA2E9D}">
      <dgm:prSet/>
      <dgm:spPr/>
      <dgm:t>
        <a:bodyPr/>
        <a:lstStyle/>
        <a:p>
          <a:endParaRPr lang="en-US"/>
        </a:p>
      </dgm:t>
    </dgm:pt>
    <dgm:pt modelId="{D4CC0FDA-6C48-4A0C-A6BD-1F27F48EFB34}" type="sibTrans" cxnId="{956EA15F-C019-43BA-9901-34D3ECBA2E9D}">
      <dgm:prSet/>
      <dgm:spPr/>
      <dgm:t>
        <a:bodyPr/>
        <a:lstStyle/>
        <a:p>
          <a:endParaRPr lang="en-US"/>
        </a:p>
      </dgm:t>
    </dgm:pt>
    <dgm:pt modelId="{F3D043E6-D17E-45D5-9AE9-0EF3DE464B23}">
      <dgm:prSet/>
      <dgm:spPr/>
      <dgm:t>
        <a:bodyPr/>
        <a:lstStyle/>
        <a:p>
          <a:r>
            <a:rPr lang="en-US" b="0" i="0" baseline="0"/>
            <a:t>Systemic inequalities and </a:t>
          </a:r>
          <a:r>
            <a:rPr lang="en-US" b="1" i="0" baseline="0"/>
            <a:t>historic disadvantages</a:t>
          </a:r>
          <a:r>
            <a:rPr lang="en-US" b="0" i="0" baseline="0"/>
            <a:t> contribute to higher homelessness rates among marginalized groups.</a:t>
          </a:r>
          <a:endParaRPr lang="en-US"/>
        </a:p>
      </dgm:t>
    </dgm:pt>
    <dgm:pt modelId="{300F84E2-7CD1-4F7D-887F-291A4265C6BE}" type="parTrans" cxnId="{8CDF41CE-FD26-4430-A4EA-7A28FFDDDB3D}">
      <dgm:prSet/>
      <dgm:spPr/>
      <dgm:t>
        <a:bodyPr/>
        <a:lstStyle/>
        <a:p>
          <a:endParaRPr lang="en-US"/>
        </a:p>
      </dgm:t>
    </dgm:pt>
    <dgm:pt modelId="{2411F4BB-487A-4775-85F9-90D31D8034DC}" type="sibTrans" cxnId="{8CDF41CE-FD26-4430-A4EA-7A28FFDDDB3D}">
      <dgm:prSet/>
      <dgm:spPr/>
      <dgm:t>
        <a:bodyPr/>
        <a:lstStyle/>
        <a:p>
          <a:endParaRPr lang="en-US"/>
        </a:p>
      </dgm:t>
    </dgm:pt>
    <dgm:pt modelId="{F37C6BE4-1F5F-43E2-96B0-EC4873B608AE}">
      <dgm:prSet/>
      <dgm:spPr/>
      <dgm:t>
        <a:bodyPr/>
        <a:lstStyle/>
        <a:p>
          <a:r>
            <a:rPr lang="en-US" b="0" i="0" baseline="0"/>
            <a:t>Addressing these disparities requires </a:t>
          </a:r>
          <a:r>
            <a:rPr lang="en-US" b="1" i="0" baseline="0"/>
            <a:t>culturally sensitive services</a:t>
          </a:r>
          <a:r>
            <a:rPr lang="en-US" b="0" i="0" baseline="0"/>
            <a:t> and </a:t>
          </a:r>
          <a:r>
            <a:rPr lang="en-US" b="1" i="0" baseline="0"/>
            <a:t>inclusive policy measures</a:t>
          </a:r>
          <a:r>
            <a:rPr lang="en-US" b="0" i="0" baseline="0"/>
            <a:t>.</a:t>
          </a:r>
          <a:endParaRPr lang="en-US"/>
        </a:p>
      </dgm:t>
    </dgm:pt>
    <dgm:pt modelId="{30CFAA29-4851-4B25-9F9C-EC2956FF9AE2}" type="parTrans" cxnId="{4506D6C9-7C8D-4E58-8A30-BEDD8259B02A}">
      <dgm:prSet/>
      <dgm:spPr/>
      <dgm:t>
        <a:bodyPr/>
        <a:lstStyle/>
        <a:p>
          <a:endParaRPr lang="en-US"/>
        </a:p>
      </dgm:t>
    </dgm:pt>
    <dgm:pt modelId="{D8D55592-EFFB-4932-B3AA-AC205CB88C97}" type="sibTrans" cxnId="{4506D6C9-7C8D-4E58-8A30-BEDD8259B02A}">
      <dgm:prSet/>
      <dgm:spPr/>
      <dgm:t>
        <a:bodyPr/>
        <a:lstStyle/>
        <a:p>
          <a:endParaRPr lang="en-US"/>
        </a:p>
      </dgm:t>
    </dgm:pt>
    <dgm:pt modelId="{7B56CFA6-BFE7-4B51-BD3F-E8015E86780A}">
      <dgm:prSet/>
      <dgm:spPr/>
      <dgm:t>
        <a:bodyPr/>
        <a:lstStyle/>
        <a:p>
          <a:r>
            <a:rPr lang="en-US" b="0" i="0" baseline="0"/>
            <a:t>Data emphasizes the need for equity-focused approaches to reduce homelessness and provide long-term stability. </a:t>
          </a:r>
          <a:endParaRPr lang="en-US"/>
        </a:p>
      </dgm:t>
    </dgm:pt>
    <dgm:pt modelId="{1C862F67-F294-4653-B21E-BA972CD46BB1}" type="parTrans" cxnId="{31F820C9-3B41-43B2-BAB8-3BFD13DB391D}">
      <dgm:prSet/>
      <dgm:spPr/>
      <dgm:t>
        <a:bodyPr/>
        <a:lstStyle/>
        <a:p>
          <a:endParaRPr lang="en-US"/>
        </a:p>
      </dgm:t>
    </dgm:pt>
    <dgm:pt modelId="{7B432ECC-38A0-4C77-BB7C-904718ED10A2}" type="sibTrans" cxnId="{31F820C9-3B41-43B2-BAB8-3BFD13DB391D}">
      <dgm:prSet/>
      <dgm:spPr/>
      <dgm:t>
        <a:bodyPr/>
        <a:lstStyle/>
        <a:p>
          <a:endParaRPr lang="en-US"/>
        </a:p>
      </dgm:t>
    </dgm:pt>
    <dgm:pt modelId="{47FB87E3-D062-4893-B6EC-AFC7383E28E9}" type="pres">
      <dgm:prSet presAssocID="{D26336AA-AE1E-4C78-9B6A-D2E6FA400080}" presName="linear" presStyleCnt="0">
        <dgm:presLayoutVars>
          <dgm:animLvl val="lvl"/>
          <dgm:resizeHandles val="exact"/>
        </dgm:presLayoutVars>
      </dgm:prSet>
      <dgm:spPr/>
    </dgm:pt>
    <dgm:pt modelId="{E6114719-BAC1-4950-AF7F-D9B4AABB6474}" type="pres">
      <dgm:prSet presAssocID="{0E42FAF6-EEBC-4CE0-8646-409D51C61F7A}" presName="parentText" presStyleLbl="node1" presStyleIdx="0" presStyleCnt="5">
        <dgm:presLayoutVars>
          <dgm:chMax val="0"/>
          <dgm:bulletEnabled val="1"/>
        </dgm:presLayoutVars>
      </dgm:prSet>
      <dgm:spPr/>
    </dgm:pt>
    <dgm:pt modelId="{8BA9F5AA-C344-4FFD-881C-6710AC44A683}" type="pres">
      <dgm:prSet presAssocID="{653A95C9-1237-433A-80A3-84F898A9A68F}" presName="spacer" presStyleCnt="0"/>
      <dgm:spPr/>
    </dgm:pt>
    <dgm:pt modelId="{660FDE0C-0186-426B-8B92-1570F9CC3243}" type="pres">
      <dgm:prSet presAssocID="{166463D0-9B74-4F5C-A7C8-BEB0663C265B}" presName="parentText" presStyleLbl="node1" presStyleIdx="1" presStyleCnt="5">
        <dgm:presLayoutVars>
          <dgm:chMax val="0"/>
          <dgm:bulletEnabled val="1"/>
        </dgm:presLayoutVars>
      </dgm:prSet>
      <dgm:spPr/>
    </dgm:pt>
    <dgm:pt modelId="{5E0A580C-9B13-43DE-B1B6-3D07D27132C3}" type="pres">
      <dgm:prSet presAssocID="{D4CC0FDA-6C48-4A0C-A6BD-1F27F48EFB34}" presName="spacer" presStyleCnt="0"/>
      <dgm:spPr/>
    </dgm:pt>
    <dgm:pt modelId="{F393BE15-D49E-44BC-A603-96C237C83CF7}" type="pres">
      <dgm:prSet presAssocID="{F3D043E6-D17E-45D5-9AE9-0EF3DE464B23}" presName="parentText" presStyleLbl="node1" presStyleIdx="2" presStyleCnt="5">
        <dgm:presLayoutVars>
          <dgm:chMax val="0"/>
          <dgm:bulletEnabled val="1"/>
        </dgm:presLayoutVars>
      </dgm:prSet>
      <dgm:spPr/>
    </dgm:pt>
    <dgm:pt modelId="{703C207C-7FBA-46AE-B1A8-0437E9F3752D}" type="pres">
      <dgm:prSet presAssocID="{2411F4BB-487A-4775-85F9-90D31D8034DC}" presName="spacer" presStyleCnt="0"/>
      <dgm:spPr/>
    </dgm:pt>
    <dgm:pt modelId="{75F3AE2E-F2CD-46E7-A493-5FBACC0BA0A5}" type="pres">
      <dgm:prSet presAssocID="{F37C6BE4-1F5F-43E2-96B0-EC4873B608AE}" presName="parentText" presStyleLbl="node1" presStyleIdx="3" presStyleCnt="5">
        <dgm:presLayoutVars>
          <dgm:chMax val="0"/>
          <dgm:bulletEnabled val="1"/>
        </dgm:presLayoutVars>
      </dgm:prSet>
      <dgm:spPr/>
    </dgm:pt>
    <dgm:pt modelId="{123A5733-A3AC-4563-A907-320DB1F369F5}" type="pres">
      <dgm:prSet presAssocID="{D8D55592-EFFB-4932-B3AA-AC205CB88C97}" presName="spacer" presStyleCnt="0"/>
      <dgm:spPr/>
    </dgm:pt>
    <dgm:pt modelId="{4DF1290A-1847-419E-B9A1-3523CD49F4FB}" type="pres">
      <dgm:prSet presAssocID="{7B56CFA6-BFE7-4B51-BD3F-E8015E86780A}" presName="parentText" presStyleLbl="node1" presStyleIdx="4" presStyleCnt="5">
        <dgm:presLayoutVars>
          <dgm:chMax val="0"/>
          <dgm:bulletEnabled val="1"/>
        </dgm:presLayoutVars>
      </dgm:prSet>
      <dgm:spPr/>
    </dgm:pt>
  </dgm:ptLst>
  <dgm:cxnLst>
    <dgm:cxn modelId="{F5F1900B-B516-4DC2-9F4D-C26CC5CB1856}" type="presOf" srcId="{166463D0-9B74-4F5C-A7C8-BEB0663C265B}" destId="{660FDE0C-0186-426B-8B92-1570F9CC3243}" srcOrd="0" destOrd="0" presId="urn:microsoft.com/office/officeart/2005/8/layout/vList2"/>
    <dgm:cxn modelId="{22E2DA13-DD9C-4A0A-9A2F-8FBC6E987E11}" type="presOf" srcId="{0E42FAF6-EEBC-4CE0-8646-409D51C61F7A}" destId="{E6114719-BAC1-4950-AF7F-D9B4AABB6474}" srcOrd="0" destOrd="0" presId="urn:microsoft.com/office/officeart/2005/8/layout/vList2"/>
    <dgm:cxn modelId="{1AA6D45D-7C13-49DD-AE71-609066216BF1}" type="presOf" srcId="{D26336AA-AE1E-4C78-9B6A-D2E6FA400080}" destId="{47FB87E3-D062-4893-B6EC-AFC7383E28E9}" srcOrd="0" destOrd="0" presId="urn:microsoft.com/office/officeart/2005/8/layout/vList2"/>
    <dgm:cxn modelId="{956EA15F-C019-43BA-9901-34D3ECBA2E9D}" srcId="{D26336AA-AE1E-4C78-9B6A-D2E6FA400080}" destId="{166463D0-9B74-4F5C-A7C8-BEB0663C265B}" srcOrd="1" destOrd="0" parTransId="{BA33CB73-2B95-49A7-B6EF-5E55C5A65769}" sibTransId="{D4CC0FDA-6C48-4A0C-A6BD-1F27F48EFB34}"/>
    <dgm:cxn modelId="{3DB5C165-11A4-4577-9054-7755F5C64DC5}" type="presOf" srcId="{F3D043E6-D17E-45D5-9AE9-0EF3DE464B23}" destId="{F393BE15-D49E-44BC-A603-96C237C83CF7}" srcOrd="0" destOrd="0" presId="urn:microsoft.com/office/officeart/2005/8/layout/vList2"/>
    <dgm:cxn modelId="{31F820C9-3B41-43B2-BAB8-3BFD13DB391D}" srcId="{D26336AA-AE1E-4C78-9B6A-D2E6FA400080}" destId="{7B56CFA6-BFE7-4B51-BD3F-E8015E86780A}" srcOrd="4" destOrd="0" parTransId="{1C862F67-F294-4653-B21E-BA972CD46BB1}" sibTransId="{7B432ECC-38A0-4C77-BB7C-904718ED10A2}"/>
    <dgm:cxn modelId="{4506D6C9-7C8D-4E58-8A30-BEDD8259B02A}" srcId="{D26336AA-AE1E-4C78-9B6A-D2E6FA400080}" destId="{F37C6BE4-1F5F-43E2-96B0-EC4873B608AE}" srcOrd="3" destOrd="0" parTransId="{30CFAA29-4851-4B25-9F9C-EC2956FF9AE2}" sibTransId="{D8D55592-EFFB-4932-B3AA-AC205CB88C97}"/>
    <dgm:cxn modelId="{F815F7CA-2653-4C74-9A88-2639CBA83F7E}" type="presOf" srcId="{F37C6BE4-1F5F-43E2-96B0-EC4873B608AE}" destId="{75F3AE2E-F2CD-46E7-A493-5FBACC0BA0A5}" srcOrd="0" destOrd="0" presId="urn:microsoft.com/office/officeart/2005/8/layout/vList2"/>
    <dgm:cxn modelId="{8CDF41CE-FD26-4430-A4EA-7A28FFDDDB3D}" srcId="{D26336AA-AE1E-4C78-9B6A-D2E6FA400080}" destId="{F3D043E6-D17E-45D5-9AE9-0EF3DE464B23}" srcOrd="2" destOrd="0" parTransId="{300F84E2-7CD1-4F7D-887F-291A4265C6BE}" sibTransId="{2411F4BB-487A-4775-85F9-90D31D8034DC}"/>
    <dgm:cxn modelId="{F2DFACD0-665B-4A53-9DEE-3A0D6EAEC870}" srcId="{D26336AA-AE1E-4C78-9B6A-D2E6FA400080}" destId="{0E42FAF6-EEBC-4CE0-8646-409D51C61F7A}" srcOrd="0" destOrd="0" parTransId="{36B02E15-7EDC-48C9-B735-3C20C26DC0AD}" sibTransId="{653A95C9-1237-433A-80A3-84F898A9A68F}"/>
    <dgm:cxn modelId="{960CD9FC-D4D9-4712-9F24-9546A38C1CB5}" type="presOf" srcId="{7B56CFA6-BFE7-4B51-BD3F-E8015E86780A}" destId="{4DF1290A-1847-419E-B9A1-3523CD49F4FB}" srcOrd="0" destOrd="0" presId="urn:microsoft.com/office/officeart/2005/8/layout/vList2"/>
    <dgm:cxn modelId="{22E228AF-8804-4E69-A8E0-C22E9406B68D}" type="presParOf" srcId="{47FB87E3-D062-4893-B6EC-AFC7383E28E9}" destId="{E6114719-BAC1-4950-AF7F-D9B4AABB6474}" srcOrd="0" destOrd="0" presId="urn:microsoft.com/office/officeart/2005/8/layout/vList2"/>
    <dgm:cxn modelId="{9636C674-29FD-40AA-9754-BEFFFB0AA1EE}" type="presParOf" srcId="{47FB87E3-D062-4893-B6EC-AFC7383E28E9}" destId="{8BA9F5AA-C344-4FFD-881C-6710AC44A683}" srcOrd="1" destOrd="0" presId="urn:microsoft.com/office/officeart/2005/8/layout/vList2"/>
    <dgm:cxn modelId="{229384E7-169E-4814-A720-E6FFA1218C1E}" type="presParOf" srcId="{47FB87E3-D062-4893-B6EC-AFC7383E28E9}" destId="{660FDE0C-0186-426B-8B92-1570F9CC3243}" srcOrd="2" destOrd="0" presId="urn:microsoft.com/office/officeart/2005/8/layout/vList2"/>
    <dgm:cxn modelId="{6DF71144-0DFA-4C62-AC5C-D7C0A2E76BD5}" type="presParOf" srcId="{47FB87E3-D062-4893-B6EC-AFC7383E28E9}" destId="{5E0A580C-9B13-43DE-B1B6-3D07D27132C3}" srcOrd="3" destOrd="0" presId="urn:microsoft.com/office/officeart/2005/8/layout/vList2"/>
    <dgm:cxn modelId="{758D8DBB-C838-4A1B-910A-83D5AF219288}" type="presParOf" srcId="{47FB87E3-D062-4893-B6EC-AFC7383E28E9}" destId="{F393BE15-D49E-44BC-A603-96C237C83CF7}" srcOrd="4" destOrd="0" presId="urn:microsoft.com/office/officeart/2005/8/layout/vList2"/>
    <dgm:cxn modelId="{35C2E7D1-21D3-48A2-B9A6-0E53BE9F4560}" type="presParOf" srcId="{47FB87E3-D062-4893-B6EC-AFC7383E28E9}" destId="{703C207C-7FBA-46AE-B1A8-0437E9F3752D}" srcOrd="5" destOrd="0" presId="urn:microsoft.com/office/officeart/2005/8/layout/vList2"/>
    <dgm:cxn modelId="{AC198D75-FEDD-46AA-8343-69D35419070E}" type="presParOf" srcId="{47FB87E3-D062-4893-B6EC-AFC7383E28E9}" destId="{75F3AE2E-F2CD-46E7-A493-5FBACC0BA0A5}" srcOrd="6" destOrd="0" presId="urn:microsoft.com/office/officeart/2005/8/layout/vList2"/>
    <dgm:cxn modelId="{2C06C744-B79F-4EF6-A2D3-FDACECEBC49F}" type="presParOf" srcId="{47FB87E3-D062-4893-B6EC-AFC7383E28E9}" destId="{123A5733-A3AC-4563-A907-320DB1F369F5}" srcOrd="7" destOrd="0" presId="urn:microsoft.com/office/officeart/2005/8/layout/vList2"/>
    <dgm:cxn modelId="{67DAD947-DBD4-4263-BD3D-67B6AC6A5D32}" type="presParOf" srcId="{47FB87E3-D062-4893-B6EC-AFC7383E28E9}" destId="{4DF1290A-1847-419E-B9A1-3523CD49F4F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A23072-D1C5-44F6-9CE1-3B22EF59A0B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AF23EB9-4B20-4EF5-B226-57A26585B710}">
      <dgm:prSet custT="1"/>
      <dgm:spPr/>
      <dgm:t>
        <a:bodyPr/>
        <a:lstStyle/>
        <a:p>
          <a:pPr>
            <a:lnSpc>
              <a:spcPct val="100000"/>
            </a:lnSpc>
          </a:pPr>
          <a:r>
            <a:rPr lang="en-US" sz="1200" i="0" baseline="0" dirty="0"/>
            <a:t>Significant Differences in Gini Coefficients Across Regions: Paired t-tests reveal statistically significant differences in Gini coefficients between the City of Toronto and other regions, particularly Halton, York, Peel, Durham, and Toronto CMA, indicating variations in income inequality levels.</a:t>
          </a:r>
          <a:endParaRPr lang="en-US" sz="1200" dirty="0"/>
        </a:p>
      </dgm:t>
    </dgm:pt>
    <dgm:pt modelId="{57577604-882E-4049-A9CF-0BA13DE68217}" type="parTrans" cxnId="{B9FEBFE0-B9FF-4478-B0E5-CD8A87DB161B}">
      <dgm:prSet/>
      <dgm:spPr/>
      <dgm:t>
        <a:bodyPr/>
        <a:lstStyle/>
        <a:p>
          <a:endParaRPr lang="en-US"/>
        </a:p>
      </dgm:t>
    </dgm:pt>
    <dgm:pt modelId="{3F42A7A9-FC1C-447C-AE74-79A89E5432D2}" type="sibTrans" cxnId="{B9FEBFE0-B9FF-4478-B0E5-CD8A87DB161B}">
      <dgm:prSet/>
      <dgm:spPr/>
      <dgm:t>
        <a:bodyPr/>
        <a:lstStyle/>
        <a:p>
          <a:endParaRPr lang="en-US"/>
        </a:p>
      </dgm:t>
    </dgm:pt>
    <dgm:pt modelId="{DBA12F43-1374-499D-9D12-3C52C68420E6}">
      <dgm:prSet/>
      <dgm:spPr/>
      <dgm:t>
        <a:bodyPr/>
        <a:lstStyle/>
        <a:p>
          <a:pPr>
            <a:lnSpc>
              <a:spcPct val="100000"/>
            </a:lnSpc>
          </a:pPr>
          <a:r>
            <a:rPr lang="en-US" i="0" baseline="0" dirty="0"/>
            <a:t>Comparison of Regional Inequality: The highest mean differences in Gini coefficients are observed between the City of Toronto and Peel/Durham Regions, suggesting these areas exhibit distinct patterns of income inequality relative to Toronto.</a:t>
          </a:r>
          <a:endParaRPr lang="en-US" dirty="0"/>
        </a:p>
      </dgm:t>
    </dgm:pt>
    <dgm:pt modelId="{917AA00A-11F8-4948-BDA6-2FBC9AFEE4DF}" type="parTrans" cxnId="{6A372785-F237-42F4-B22D-92CAE03FC5DB}">
      <dgm:prSet/>
      <dgm:spPr/>
      <dgm:t>
        <a:bodyPr/>
        <a:lstStyle/>
        <a:p>
          <a:endParaRPr lang="en-US"/>
        </a:p>
      </dgm:t>
    </dgm:pt>
    <dgm:pt modelId="{1E3D89A4-B7EA-4EB6-832C-F56B6A7BC3D8}" type="sibTrans" cxnId="{6A372785-F237-42F4-B22D-92CAE03FC5DB}">
      <dgm:prSet/>
      <dgm:spPr/>
      <dgm:t>
        <a:bodyPr/>
        <a:lstStyle/>
        <a:p>
          <a:endParaRPr lang="en-US"/>
        </a:p>
      </dgm:t>
    </dgm:pt>
    <dgm:pt modelId="{52D3A5B3-4009-4ADC-BEA8-AB2BD9353456}" type="pres">
      <dgm:prSet presAssocID="{43A23072-D1C5-44F6-9CE1-3B22EF59A0BD}" presName="root" presStyleCnt="0">
        <dgm:presLayoutVars>
          <dgm:dir/>
          <dgm:resizeHandles val="exact"/>
        </dgm:presLayoutVars>
      </dgm:prSet>
      <dgm:spPr/>
    </dgm:pt>
    <dgm:pt modelId="{6AF341CF-B0B0-4067-BAB3-96396C820D85}" type="pres">
      <dgm:prSet presAssocID="{4AF23EB9-4B20-4EF5-B226-57A26585B710}" presName="compNode" presStyleCnt="0"/>
      <dgm:spPr/>
    </dgm:pt>
    <dgm:pt modelId="{1C1EBB51-69F0-47EA-B307-1401D3DA1DC3}" type="pres">
      <dgm:prSet presAssocID="{4AF23EB9-4B20-4EF5-B226-57A26585B710}" presName="bgRect" presStyleLbl="bgShp" presStyleIdx="0" presStyleCnt="2"/>
      <dgm:spPr/>
    </dgm:pt>
    <dgm:pt modelId="{B164651D-BCFC-42A9-BA39-7FDECA11BE2B}" type="pres">
      <dgm:prSet presAssocID="{4AF23EB9-4B20-4EF5-B226-57A26585B7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18CE6C2D-CDF3-414E-BB5D-C75F4BFAC70E}" type="pres">
      <dgm:prSet presAssocID="{4AF23EB9-4B20-4EF5-B226-57A26585B710}" presName="spaceRect" presStyleCnt="0"/>
      <dgm:spPr/>
    </dgm:pt>
    <dgm:pt modelId="{9BAC9790-1192-4F9A-859B-4E6B86A161E2}" type="pres">
      <dgm:prSet presAssocID="{4AF23EB9-4B20-4EF5-B226-57A26585B710}" presName="parTx" presStyleLbl="revTx" presStyleIdx="0" presStyleCnt="2">
        <dgm:presLayoutVars>
          <dgm:chMax val="0"/>
          <dgm:chPref val="0"/>
        </dgm:presLayoutVars>
      </dgm:prSet>
      <dgm:spPr/>
    </dgm:pt>
    <dgm:pt modelId="{442C83DE-F903-4230-B79B-16CB48DF2684}" type="pres">
      <dgm:prSet presAssocID="{3F42A7A9-FC1C-447C-AE74-79A89E5432D2}" presName="sibTrans" presStyleCnt="0"/>
      <dgm:spPr/>
    </dgm:pt>
    <dgm:pt modelId="{5223CC28-C11F-4819-A15E-31B6DD3B04F4}" type="pres">
      <dgm:prSet presAssocID="{DBA12F43-1374-499D-9D12-3C52C68420E6}" presName="compNode" presStyleCnt="0"/>
      <dgm:spPr/>
    </dgm:pt>
    <dgm:pt modelId="{2B389EE6-A8BF-4B07-AB65-93ABD7793911}" type="pres">
      <dgm:prSet presAssocID="{DBA12F43-1374-499D-9D12-3C52C68420E6}" presName="bgRect" presStyleLbl="bgShp" presStyleIdx="1" presStyleCnt="2"/>
      <dgm:spPr/>
    </dgm:pt>
    <dgm:pt modelId="{DE0891F9-CE17-49F1-95A7-355DC8C7EE22}" type="pres">
      <dgm:prSet presAssocID="{DBA12F43-1374-499D-9D12-3C52C68420E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882DB84A-E668-459A-AF8F-AD27D582C81E}" type="pres">
      <dgm:prSet presAssocID="{DBA12F43-1374-499D-9D12-3C52C68420E6}" presName="spaceRect" presStyleCnt="0"/>
      <dgm:spPr/>
    </dgm:pt>
    <dgm:pt modelId="{4F7F9873-3322-4B9B-A66F-994C93C59CDA}" type="pres">
      <dgm:prSet presAssocID="{DBA12F43-1374-499D-9D12-3C52C68420E6}" presName="parTx" presStyleLbl="revTx" presStyleIdx="1" presStyleCnt="2">
        <dgm:presLayoutVars>
          <dgm:chMax val="0"/>
          <dgm:chPref val="0"/>
        </dgm:presLayoutVars>
      </dgm:prSet>
      <dgm:spPr/>
    </dgm:pt>
  </dgm:ptLst>
  <dgm:cxnLst>
    <dgm:cxn modelId="{A4B0F352-7F84-481F-A27D-7449BF04F380}" type="presOf" srcId="{4AF23EB9-4B20-4EF5-B226-57A26585B710}" destId="{9BAC9790-1192-4F9A-859B-4E6B86A161E2}" srcOrd="0" destOrd="0" presId="urn:microsoft.com/office/officeart/2018/2/layout/IconVerticalSolidList"/>
    <dgm:cxn modelId="{6A372785-F237-42F4-B22D-92CAE03FC5DB}" srcId="{43A23072-D1C5-44F6-9CE1-3B22EF59A0BD}" destId="{DBA12F43-1374-499D-9D12-3C52C68420E6}" srcOrd="1" destOrd="0" parTransId="{917AA00A-11F8-4948-BDA6-2FBC9AFEE4DF}" sibTransId="{1E3D89A4-B7EA-4EB6-832C-F56B6A7BC3D8}"/>
    <dgm:cxn modelId="{EA52DD93-1F9B-4085-BC2E-42458896432F}" type="presOf" srcId="{43A23072-D1C5-44F6-9CE1-3B22EF59A0BD}" destId="{52D3A5B3-4009-4ADC-BEA8-AB2BD9353456}" srcOrd="0" destOrd="0" presId="urn:microsoft.com/office/officeart/2018/2/layout/IconVerticalSolidList"/>
    <dgm:cxn modelId="{2E9CACD6-7AD7-49D3-945E-397931E67171}" type="presOf" srcId="{DBA12F43-1374-499D-9D12-3C52C68420E6}" destId="{4F7F9873-3322-4B9B-A66F-994C93C59CDA}" srcOrd="0" destOrd="0" presId="urn:microsoft.com/office/officeart/2018/2/layout/IconVerticalSolidList"/>
    <dgm:cxn modelId="{B9FEBFE0-B9FF-4478-B0E5-CD8A87DB161B}" srcId="{43A23072-D1C5-44F6-9CE1-3B22EF59A0BD}" destId="{4AF23EB9-4B20-4EF5-B226-57A26585B710}" srcOrd="0" destOrd="0" parTransId="{57577604-882E-4049-A9CF-0BA13DE68217}" sibTransId="{3F42A7A9-FC1C-447C-AE74-79A89E5432D2}"/>
    <dgm:cxn modelId="{19A79B29-8A97-4289-BC0D-694D58FE8B31}" type="presParOf" srcId="{52D3A5B3-4009-4ADC-BEA8-AB2BD9353456}" destId="{6AF341CF-B0B0-4067-BAB3-96396C820D85}" srcOrd="0" destOrd="0" presId="urn:microsoft.com/office/officeart/2018/2/layout/IconVerticalSolidList"/>
    <dgm:cxn modelId="{68DBB68D-7DB6-43C8-9DE5-0EEAF196FEA9}" type="presParOf" srcId="{6AF341CF-B0B0-4067-BAB3-96396C820D85}" destId="{1C1EBB51-69F0-47EA-B307-1401D3DA1DC3}" srcOrd="0" destOrd="0" presId="urn:microsoft.com/office/officeart/2018/2/layout/IconVerticalSolidList"/>
    <dgm:cxn modelId="{A7F78257-442D-4B26-B92B-6FD9E1A02866}" type="presParOf" srcId="{6AF341CF-B0B0-4067-BAB3-96396C820D85}" destId="{B164651D-BCFC-42A9-BA39-7FDECA11BE2B}" srcOrd="1" destOrd="0" presId="urn:microsoft.com/office/officeart/2018/2/layout/IconVerticalSolidList"/>
    <dgm:cxn modelId="{6172283E-9642-40DC-B6EA-3D1D7FC9A5BA}" type="presParOf" srcId="{6AF341CF-B0B0-4067-BAB3-96396C820D85}" destId="{18CE6C2D-CDF3-414E-BB5D-C75F4BFAC70E}" srcOrd="2" destOrd="0" presId="urn:microsoft.com/office/officeart/2018/2/layout/IconVerticalSolidList"/>
    <dgm:cxn modelId="{02D7CBA5-A6D8-46D9-9BEC-8F4285DB9C3D}" type="presParOf" srcId="{6AF341CF-B0B0-4067-BAB3-96396C820D85}" destId="{9BAC9790-1192-4F9A-859B-4E6B86A161E2}" srcOrd="3" destOrd="0" presId="urn:microsoft.com/office/officeart/2018/2/layout/IconVerticalSolidList"/>
    <dgm:cxn modelId="{1FFC59C3-CDE8-4141-BF8B-8F049144D291}" type="presParOf" srcId="{52D3A5B3-4009-4ADC-BEA8-AB2BD9353456}" destId="{442C83DE-F903-4230-B79B-16CB48DF2684}" srcOrd="1" destOrd="0" presId="urn:microsoft.com/office/officeart/2018/2/layout/IconVerticalSolidList"/>
    <dgm:cxn modelId="{4091DC29-6CF0-4C68-88E8-055E29F501FB}" type="presParOf" srcId="{52D3A5B3-4009-4ADC-BEA8-AB2BD9353456}" destId="{5223CC28-C11F-4819-A15E-31B6DD3B04F4}" srcOrd="2" destOrd="0" presId="urn:microsoft.com/office/officeart/2018/2/layout/IconVerticalSolidList"/>
    <dgm:cxn modelId="{AA3669EE-61D5-48AB-A079-E65DB635BEFC}" type="presParOf" srcId="{5223CC28-C11F-4819-A15E-31B6DD3B04F4}" destId="{2B389EE6-A8BF-4B07-AB65-93ABD7793911}" srcOrd="0" destOrd="0" presId="urn:microsoft.com/office/officeart/2018/2/layout/IconVerticalSolidList"/>
    <dgm:cxn modelId="{21ACEF7E-CF9F-416B-B6F8-D4B8DCBF9606}" type="presParOf" srcId="{5223CC28-C11F-4819-A15E-31B6DD3B04F4}" destId="{DE0891F9-CE17-49F1-95A7-355DC8C7EE22}" srcOrd="1" destOrd="0" presId="urn:microsoft.com/office/officeart/2018/2/layout/IconVerticalSolidList"/>
    <dgm:cxn modelId="{7B2EEBCA-5A0F-46B5-8D4A-1A667AF0E1C3}" type="presParOf" srcId="{5223CC28-C11F-4819-A15E-31B6DD3B04F4}" destId="{882DB84A-E668-459A-AF8F-AD27D582C81E}" srcOrd="2" destOrd="0" presId="urn:microsoft.com/office/officeart/2018/2/layout/IconVerticalSolidList"/>
    <dgm:cxn modelId="{B5FB3A69-26C9-4A04-86FD-960390C6860A}" type="presParOf" srcId="{5223CC28-C11F-4819-A15E-31B6DD3B04F4}" destId="{4F7F9873-3322-4B9B-A66F-994C93C59CD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99E826-3024-48FA-B61B-41A7A24424FF}" type="doc">
      <dgm:prSet loTypeId="urn:microsoft.com/office/officeart/2016/7/layout/BasicProcessNew" loCatId="process" qsTypeId="urn:microsoft.com/office/officeart/2005/8/quickstyle/simple1" qsCatId="simple" csTypeId="urn:microsoft.com/office/officeart/2005/8/colors/accent4_2" csCatId="accent4"/>
      <dgm:spPr/>
      <dgm:t>
        <a:bodyPr/>
        <a:lstStyle/>
        <a:p>
          <a:endParaRPr lang="en-US"/>
        </a:p>
      </dgm:t>
    </dgm:pt>
    <dgm:pt modelId="{2DD4B044-88D2-498B-8D05-EE5974FD17E3}">
      <dgm:prSet/>
      <dgm:spPr/>
      <dgm:t>
        <a:bodyPr/>
        <a:lstStyle/>
        <a:p>
          <a:r>
            <a:rPr lang="en-US" b="1" dirty="0"/>
            <a:t>Sustainability for the Next 12 Months: In 2023, 57% of NGOs were confident they could sustain operations for the next 12 months or more. In 2024, this confidence slightly decreased to 54%, reflecting some growing uncertainty about long-term sustainability.</a:t>
          </a:r>
          <a:endParaRPr lang="en-US" dirty="0"/>
        </a:p>
      </dgm:t>
    </dgm:pt>
    <dgm:pt modelId="{A58E8C47-B17C-4F57-8295-5981121F9C2B}" type="parTrans" cxnId="{5CD93D00-B102-4B15-96EB-EFBC695A73C6}">
      <dgm:prSet/>
      <dgm:spPr/>
      <dgm:t>
        <a:bodyPr/>
        <a:lstStyle/>
        <a:p>
          <a:endParaRPr lang="en-US"/>
        </a:p>
      </dgm:t>
    </dgm:pt>
    <dgm:pt modelId="{DE9948BF-93C6-47F1-AE0A-29FA40DBF2A0}" type="sibTrans" cxnId="{5CD93D00-B102-4B15-96EB-EFBC695A73C6}">
      <dgm:prSet/>
      <dgm:spPr/>
      <dgm:t>
        <a:bodyPr/>
        <a:lstStyle/>
        <a:p>
          <a:endParaRPr lang="en-US"/>
        </a:p>
      </dgm:t>
    </dgm:pt>
    <dgm:pt modelId="{04049C69-E515-4CD6-BA6E-7AAC3233426B}">
      <dgm:prSet/>
      <dgm:spPr/>
      <dgm:t>
        <a:bodyPr/>
        <a:lstStyle/>
        <a:p>
          <a:r>
            <a:rPr lang="en-US" b="1" dirty="0"/>
            <a:t>7 to 12 Months Sustainability: In 2024, 20% of NGOs expect to sustain operations for 7 to 12 months, showing an increase compared to 16% in 2023. This indicates that more organizations are now expecting a medium-term financial outlook rather than long-term sustainability.</a:t>
          </a:r>
          <a:endParaRPr lang="en-US" dirty="0"/>
        </a:p>
      </dgm:t>
    </dgm:pt>
    <dgm:pt modelId="{14108E57-DD79-426A-8209-2C37FBDEACF6}" type="parTrans" cxnId="{DB39B98E-50E2-4FE5-AC66-E870D24A2898}">
      <dgm:prSet/>
      <dgm:spPr/>
      <dgm:t>
        <a:bodyPr/>
        <a:lstStyle/>
        <a:p>
          <a:endParaRPr lang="en-US"/>
        </a:p>
      </dgm:t>
    </dgm:pt>
    <dgm:pt modelId="{CD9215A7-AA4D-4BF1-B3F9-7B4A0EAEF6C2}" type="sibTrans" cxnId="{DB39B98E-50E2-4FE5-AC66-E870D24A2898}">
      <dgm:prSet/>
      <dgm:spPr/>
      <dgm:t>
        <a:bodyPr/>
        <a:lstStyle/>
        <a:p>
          <a:endParaRPr lang="en-US"/>
        </a:p>
      </dgm:t>
    </dgm:pt>
    <dgm:pt modelId="{870121F4-160A-4432-9A49-75CFA4650E61}">
      <dgm:prSet/>
      <dgm:spPr/>
      <dgm:t>
        <a:bodyPr/>
        <a:lstStyle/>
        <a:p>
          <a:r>
            <a:rPr lang="en-US" b="1"/>
            <a:t>4 to 6 Months Sustainability: NGOs able to sustain themselves for 4 to 6 months slightly increased from 11% in 2023 to 13% in 2024, indicating growing concerns about short-term financial viability.</a:t>
          </a:r>
          <a:endParaRPr lang="en-US"/>
        </a:p>
      </dgm:t>
    </dgm:pt>
    <dgm:pt modelId="{B6D02338-5317-425F-A7C2-B7DB7BB38860}" type="parTrans" cxnId="{833DD56B-7EC7-4D25-9F43-2C7CAAA39F82}">
      <dgm:prSet/>
      <dgm:spPr/>
      <dgm:t>
        <a:bodyPr/>
        <a:lstStyle/>
        <a:p>
          <a:endParaRPr lang="en-US"/>
        </a:p>
      </dgm:t>
    </dgm:pt>
    <dgm:pt modelId="{C61E0BFF-7D20-48D2-8C1B-E298BA21709B}" type="sibTrans" cxnId="{833DD56B-7EC7-4D25-9F43-2C7CAAA39F82}">
      <dgm:prSet/>
      <dgm:spPr/>
      <dgm:t>
        <a:bodyPr/>
        <a:lstStyle/>
        <a:p>
          <a:endParaRPr lang="en-US"/>
        </a:p>
      </dgm:t>
    </dgm:pt>
    <dgm:pt modelId="{70C3E5F5-B2A7-4DF9-B479-A4EEACD19F20}">
      <dgm:prSet/>
      <dgm:spPr/>
      <dgm:t>
        <a:bodyPr/>
        <a:lstStyle/>
        <a:p>
          <a:r>
            <a:rPr lang="en-US" b="1"/>
            <a:t>Uncertainty: The percentage of NGOs that are uncertain about their financial sustainability dropped from 18% in 2023 to 10% in 2024, showing an improvement in clarity around financial planning.</a:t>
          </a:r>
          <a:endParaRPr lang="en-US"/>
        </a:p>
      </dgm:t>
    </dgm:pt>
    <dgm:pt modelId="{425A9B48-4406-4B7C-9B3E-5A3A0EC44285}" type="parTrans" cxnId="{F0FF7FAE-99D2-4744-A6CF-1CFA5CF12571}">
      <dgm:prSet/>
      <dgm:spPr/>
      <dgm:t>
        <a:bodyPr/>
        <a:lstStyle/>
        <a:p>
          <a:endParaRPr lang="en-US"/>
        </a:p>
      </dgm:t>
    </dgm:pt>
    <dgm:pt modelId="{14EC93D1-CF0B-4B68-B9BE-311AE79C28CC}" type="sibTrans" cxnId="{F0FF7FAE-99D2-4744-A6CF-1CFA5CF12571}">
      <dgm:prSet/>
      <dgm:spPr/>
      <dgm:t>
        <a:bodyPr/>
        <a:lstStyle/>
        <a:p>
          <a:endParaRPr lang="en-US"/>
        </a:p>
      </dgm:t>
    </dgm:pt>
    <dgm:pt modelId="{1D617218-D78D-4543-8DB9-B5DAFBF917FF}">
      <dgm:prSet/>
      <dgm:spPr/>
      <dgm:t>
        <a:bodyPr/>
        <a:lstStyle/>
        <a:p>
          <a:r>
            <a:rPr lang="en-US" b="1"/>
            <a:t>1 to 3 Months Sustainability: The number of NGOs able to sustain operations only for 1 to 3 months remains fairly consistent, with 9% in 2024 compared to 8% in 2023, indicating ongoing financial vulnerability for some organizations</a:t>
          </a:r>
          <a:r>
            <a:rPr lang="en-US"/>
            <a:t>.</a:t>
          </a:r>
        </a:p>
      </dgm:t>
    </dgm:pt>
    <dgm:pt modelId="{FBA4030B-1E86-4D23-9A75-BEE29F043FA0}" type="parTrans" cxnId="{6B0280E5-B812-4257-8E95-9FEB64CC2158}">
      <dgm:prSet/>
      <dgm:spPr/>
      <dgm:t>
        <a:bodyPr/>
        <a:lstStyle/>
        <a:p>
          <a:endParaRPr lang="en-US"/>
        </a:p>
      </dgm:t>
    </dgm:pt>
    <dgm:pt modelId="{27340203-8D9A-46E1-87F9-5950C00C8E66}" type="sibTrans" cxnId="{6B0280E5-B812-4257-8E95-9FEB64CC2158}">
      <dgm:prSet/>
      <dgm:spPr/>
      <dgm:t>
        <a:bodyPr/>
        <a:lstStyle/>
        <a:p>
          <a:endParaRPr lang="en-US"/>
        </a:p>
      </dgm:t>
    </dgm:pt>
    <dgm:pt modelId="{49FBB227-5824-427B-AED0-D8CF79359F3F}" type="pres">
      <dgm:prSet presAssocID="{6399E826-3024-48FA-B61B-41A7A24424FF}" presName="Name0" presStyleCnt="0">
        <dgm:presLayoutVars>
          <dgm:dir/>
          <dgm:resizeHandles val="exact"/>
        </dgm:presLayoutVars>
      </dgm:prSet>
      <dgm:spPr/>
    </dgm:pt>
    <dgm:pt modelId="{D0CB901F-1315-4F9B-A732-3BF1B219CB5B}" type="pres">
      <dgm:prSet presAssocID="{2DD4B044-88D2-498B-8D05-EE5974FD17E3}" presName="node" presStyleLbl="node1" presStyleIdx="0" presStyleCnt="9">
        <dgm:presLayoutVars>
          <dgm:bulletEnabled val="1"/>
        </dgm:presLayoutVars>
      </dgm:prSet>
      <dgm:spPr/>
    </dgm:pt>
    <dgm:pt modelId="{77FA25CC-4DEF-4C11-AE8F-968C754FF0B1}" type="pres">
      <dgm:prSet presAssocID="{DE9948BF-93C6-47F1-AE0A-29FA40DBF2A0}" presName="sibTransSpacerBeforeConnector" presStyleCnt="0"/>
      <dgm:spPr/>
    </dgm:pt>
    <dgm:pt modelId="{998F066A-8540-480B-83A7-A88626D7D8DF}" type="pres">
      <dgm:prSet presAssocID="{DE9948BF-93C6-47F1-AE0A-29FA40DBF2A0}" presName="sibTrans" presStyleLbl="node1" presStyleIdx="1" presStyleCnt="9"/>
      <dgm:spPr/>
    </dgm:pt>
    <dgm:pt modelId="{2F3E85D8-7A22-4304-9915-FF99BBAAD599}" type="pres">
      <dgm:prSet presAssocID="{DE9948BF-93C6-47F1-AE0A-29FA40DBF2A0}" presName="sibTransSpacerAfterConnector" presStyleCnt="0"/>
      <dgm:spPr/>
    </dgm:pt>
    <dgm:pt modelId="{13505E59-AAD2-4DC6-BA24-5423B5E5D7C1}" type="pres">
      <dgm:prSet presAssocID="{04049C69-E515-4CD6-BA6E-7AAC3233426B}" presName="node" presStyleLbl="node1" presStyleIdx="2" presStyleCnt="9">
        <dgm:presLayoutVars>
          <dgm:bulletEnabled val="1"/>
        </dgm:presLayoutVars>
      </dgm:prSet>
      <dgm:spPr/>
    </dgm:pt>
    <dgm:pt modelId="{990EDB0A-E6AB-4DA0-8407-2E8A8B5AE516}" type="pres">
      <dgm:prSet presAssocID="{CD9215A7-AA4D-4BF1-B3F9-7B4A0EAEF6C2}" presName="sibTransSpacerBeforeConnector" presStyleCnt="0"/>
      <dgm:spPr/>
    </dgm:pt>
    <dgm:pt modelId="{7F879201-B76A-40E6-8D13-7E9CBF1281F8}" type="pres">
      <dgm:prSet presAssocID="{CD9215A7-AA4D-4BF1-B3F9-7B4A0EAEF6C2}" presName="sibTrans" presStyleLbl="node1" presStyleIdx="3" presStyleCnt="9"/>
      <dgm:spPr/>
    </dgm:pt>
    <dgm:pt modelId="{5D0651FB-A068-4F0E-9C6D-DE7F0BA5C199}" type="pres">
      <dgm:prSet presAssocID="{CD9215A7-AA4D-4BF1-B3F9-7B4A0EAEF6C2}" presName="sibTransSpacerAfterConnector" presStyleCnt="0"/>
      <dgm:spPr/>
    </dgm:pt>
    <dgm:pt modelId="{66D7D607-BC80-494C-8B5A-B6FF14D8EBBE}" type="pres">
      <dgm:prSet presAssocID="{870121F4-160A-4432-9A49-75CFA4650E61}" presName="node" presStyleLbl="node1" presStyleIdx="4" presStyleCnt="9">
        <dgm:presLayoutVars>
          <dgm:bulletEnabled val="1"/>
        </dgm:presLayoutVars>
      </dgm:prSet>
      <dgm:spPr/>
    </dgm:pt>
    <dgm:pt modelId="{7E9D7A78-B40D-469B-831E-615D43578208}" type="pres">
      <dgm:prSet presAssocID="{C61E0BFF-7D20-48D2-8C1B-E298BA21709B}" presName="sibTransSpacerBeforeConnector" presStyleCnt="0"/>
      <dgm:spPr/>
    </dgm:pt>
    <dgm:pt modelId="{7F9201C8-C9B2-47AB-990C-FADB7BBE2308}" type="pres">
      <dgm:prSet presAssocID="{C61E0BFF-7D20-48D2-8C1B-E298BA21709B}" presName="sibTrans" presStyleLbl="node1" presStyleIdx="5" presStyleCnt="9"/>
      <dgm:spPr/>
    </dgm:pt>
    <dgm:pt modelId="{67D7BAF7-0E9A-4487-BFB3-C7B8EC1AE2E9}" type="pres">
      <dgm:prSet presAssocID="{C61E0BFF-7D20-48D2-8C1B-E298BA21709B}" presName="sibTransSpacerAfterConnector" presStyleCnt="0"/>
      <dgm:spPr/>
    </dgm:pt>
    <dgm:pt modelId="{A03E4F48-DC03-4782-AC64-CDF2D3A767C8}" type="pres">
      <dgm:prSet presAssocID="{70C3E5F5-B2A7-4DF9-B479-A4EEACD19F20}" presName="node" presStyleLbl="node1" presStyleIdx="6" presStyleCnt="9">
        <dgm:presLayoutVars>
          <dgm:bulletEnabled val="1"/>
        </dgm:presLayoutVars>
      </dgm:prSet>
      <dgm:spPr/>
    </dgm:pt>
    <dgm:pt modelId="{2CF20D05-350E-482B-B0EA-DA04115EE64E}" type="pres">
      <dgm:prSet presAssocID="{14EC93D1-CF0B-4B68-B9BE-311AE79C28CC}" presName="sibTransSpacerBeforeConnector" presStyleCnt="0"/>
      <dgm:spPr/>
    </dgm:pt>
    <dgm:pt modelId="{3C3958F0-0D3F-49B9-9007-06A595448700}" type="pres">
      <dgm:prSet presAssocID="{14EC93D1-CF0B-4B68-B9BE-311AE79C28CC}" presName="sibTrans" presStyleLbl="node1" presStyleIdx="7" presStyleCnt="9"/>
      <dgm:spPr/>
    </dgm:pt>
    <dgm:pt modelId="{EEFAF2C0-EEEB-4FB9-A26E-DDCFAC73FD9D}" type="pres">
      <dgm:prSet presAssocID="{14EC93D1-CF0B-4B68-B9BE-311AE79C28CC}" presName="sibTransSpacerAfterConnector" presStyleCnt="0"/>
      <dgm:spPr/>
    </dgm:pt>
    <dgm:pt modelId="{14276EE6-EE67-4729-8F33-B3B1E3FAE6F1}" type="pres">
      <dgm:prSet presAssocID="{1D617218-D78D-4543-8DB9-B5DAFBF917FF}" presName="node" presStyleLbl="node1" presStyleIdx="8" presStyleCnt="9">
        <dgm:presLayoutVars>
          <dgm:bulletEnabled val="1"/>
        </dgm:presLayoutVars>
      </dgm:prSet>
      <dgm:spPr/>
    </dgm:pt>
  </dgm:ptLst>
  <dgm:cxnLst>
    <dgm:cxn modelId="{5CD93D00-B102-4B15-96EB-EFBC695A73C6}" srcId="{6399E826-3024-48FA-B61B-41A7A24424FF}" destId="{2DD4B044-88D2-498B-8D05-EE5974FD17E3}" srcOrd="0" destOrd="0" parTransId="{A58E8C47-B17C-4F57-8295-5981121F9C2B}" sibTransId="{DE9948BF-93C6-47F1-AE0A-29FA40DBF2A0}"/>
    <dgm:cxn modelId="{3A0EE901-1A00-4667-AF6D-27B1CF9D49C0}" type="presOf" srcId="{870121F4-160A-4432-9A49-75CFA4650E61}" destId="{66D7D607-BC80-494C-8B5A-B6FF14D8EBBE}" srcOrd="0" destOrd="0" presId="urn:microsoft.com/office/officeart/2016/7/layout/BasicProcessNew"/>
    <dgm:cxn modelId="{AAD86E09-7072-46B1-9B60-809DF9D3DF3D}" type="presOf" srcId="{CD9215A7-AA4D-4BF1-B3F9-7B4A0EAEF6C2}" destId="{7F879201-B76A-40E6-8D13-7E9CBF1281F8}" srcOrd="0" destOrd="0" presId="urn:microsoft.com/office/officeart/2016/7/layout/BasicProcessNew"/>
    <dgm:cxn modelId="{FC091B24-C3ED-48B5-9375-A8217E93BA03}" type="presOf" srcId="{C61E0BFF-7D20-48D2-8C1B-E298BA21709B}" destId="{7F9201C8-C9B2-47AB-990C-FADB7BBE2308}" srcOrd="0" destOrd="0" presId="urn:microsoft.com/office/officeart/2016/7/layout/BasicProcessNew"/>
    <dgm:cxn modelId="{C2B10328-9E7F-493E-ABE4-C32AA56F703C}" type="presOf" srcId="{2DD4B044-88D2-498B-8D05-EE5974FD17E3}" destId="{D0CB901F-1315-4F9B-A732-3BF1B219CB5B}" srcOrd="0" destOrd="0" presId="urn:microsoft.com/office/officeart/2016/7/layout/BasicProcessNew"/>
    <dgm:cxn modelId="{8E339F28-0956-4248-90D5-551846C1ECAD}" type="presOf" srcId="{DE9948BF-93C6-47F1-AE0A-29FA40DBF2A0}" destId="{998F066A-8540-480B-83A7-A88626D7D8DF}" srcOrd="0" destOrd="0" presId="urn:microsoft.com/office/officeart/2016/7/layout/BasicProcessNew"/>
    <dgm:cxn modelId="{DE2EEC3C-16B3-4C88-84D9-912DAC89E338}" type="presOf" srcId="{6399E826-3024-48FA-B61B-41A7A24424FF}" destId="{49FBB227-5824-427B-AED0-D8CF79359F3F}" srcOrd="0" destOrd="0" presId="urn:microsoft.com/office/officeart/2016/7/layout/BasicProcessNew"/>
    <dgm:cxn modelId="{84E82D5B-A61D-493F-BC9F-D12F7775D0E6}" type="presOf" srcId="{14EC93D1-CF0B-4B68-B9BE-311AE79C28CC}" destId="{3C3958F0-0D3F-49B9-9007-06A595448700}" srcOrd="0" destOrd="0" presId="urn:microsoft.com/office/officeart/2016/7/layout/BasicProcessNew"/>
    <dgm:cxn modelId="{833DD56B-7EC7-4D25-9F43-2C7CAAA39F82}" srcId="{6399E826-3024-48FA-B61B-41A7A24424FF}" destId="{870121F4-160A-4432-9A49-75CFA4650E61}" srcOrd="2" destOrd="0" parTransId="{B6D02338-5317-425F-A7C2-B7DB7BB38860}" sibTransId="{C61E0BFF-7D20-48D2-8C1B-E298BA21709B}"/>
    <dgm:cxn modelId="{5F710B58-69D9-4987-A567-2178F94F66F9}" type="presOf" srcId="{70C3E5F5-B2A7-4DF9-B479-A4EEACD19F20}" destId="{A03E4F48-DC03-4782-AC64-CDF2D3A767C8}" srcOrd="0" destOrd="0" presId="urn:microsoft.com/office/officeart/2016/7/layout/BasicProcessNew"/>
    <dgm:cxn modelId="{DB39B98E-50E2-4FE5-AC66-E870D24A2898}" srcId="{6399E826-3024-48FA-B61B-41A7A24424FF}" destId="{04049C69-E515-4CD6-BA6E-7AAC3233426B}" srcOrd="1" destOrd="0" parTransId="{14108E57-DD79-426A-8209-2C37FBDEACF6}" sibTransId="{CD9215A7-AA4D-4BF1-B3F9-7B4A0EAEF6C2}"/>
    <dgm:cxn modelId="{BA32AD9E-C902-4E89-BDD7-9DF2FCACA59E}" type="presOf" srcId="{04049C69-E515-4CD6-BA6E-7AAC3233426B}" destId="{13505E59-AAD2-4DC6-BA24-5423B5E5D7C1}" srcOrd="0" destOrd="0" presId="urn:microsoft.com/office/officeart/2016/7/layout/BasicProcessNew"/>
    <dgm:cxn modelId="{F0FF7FAE-99D2-4744-A6CF-1CFA5CF12571}" srcId="{6399E826-3024-48FA-B61B-41A7A24424FF}" destId="{70C3E5F5-B2A7-4DF9-B479-A4EEACD19F20}" srcOrd="3" destOrd="0" parTransId="{425A9B48-4406-4B7C-9B3E-5A3A0EC44285}" sibTransId="{14EC93D1-CF0B-4B68-B9BE-311AE79C28CC}"/>
    <dgm:cxn modelId="{6B0280E5-B812-4257-8E95-9FEB64CC2158}" srcId="{6399E826-3024-48FA-B61B-41A7A24424FF}" destId="{1D617218-D78D-4543-8DB9-B5DAFBF917FF}" srcOrd="4" destOrd="0" parTransId="{FBA4030B-1E86-4D23-9A75-BEE29F043FA0}" sibTransId="{27340203-8D9A-46E1-87F9-5950C00C8E66}"/>
    <dgm:cxn modelId="{C5B4EFFF-1A53-4747-87F0-1567C56D496E}" type="presOf" srcId="{1D617218-D78D-4543-8DB9-B5DAFBF917FF}" destId="{14276EE6-EE67-4729-8F33-B3B1E3FAE6F1}" srcOrd="0" destOrd="0" presId="urn:microsoft.com/office/officeart/2016/7/layout/BasicProcessNew"/>
    <dgm:cxn modelId="{3F09A802-60D4-4475-9C8A-4D77B9A54796}" type="presParOf" srcId="{49FBB227-5824-427B-AED0-D8CF79359F3F}" destId="{D0CB901F-1315-4F9B-A732-3BF1B219CB5B}" srcOrd="0" destOrd="0" presId="urn:microsoft.com/office/officeart/2016/7/layout/BasicProcessNew"/>
    <dgm:cxn modelId="{BBC908C0-A99C-4F92-8789-861582C7C731}" type="presParOf" srcId="{49FBB227-5824-427B-AED0-D8CF79359F3F}" destId="{77FA25CC-4DEF-4C11-AE8F-968C754FF0B1}" srcOrd="1" destOrd="0" presId="urn:microsoft.com/office/officeart/2016/7/layout/BasicProcessNew"/>
    <dgm:cxn modelId="{420E4DF3-AC12-43CA-B63E-309403453933}" type="presParOf" srcId="{49FBB227-5824-427B-AED0-D8CF79359F3F}" destId="{998F066A-8540-480B-83A7-A88626D7D8DF}" srcOrd="2" destOrd="0" presId="urn:microsoft.com/office/officeart/2016/7/layout/BasicProcessNew"/>
    <dgm:cxn modelId="{5672D9A3-BCD9-4F75-90B1-2DCA0F5FDCF3}" type="presParOf" srcId="{49FBB227-5824-427B-AED0-D8CF79359F3F}" destId="{2F3E85D8-7A22-4304-9915-FF99BBAAD599}" srcOrd="3" destOrd="0" presId="urn:microsoft.com/office/officeart/2016/7/layout/BasicProcessNew"/>
    <dgm:cxn modelId="{DD1FB6B6-5322-4C64-AA04-3F22DC990F4F}" type="presParOf" srcId="{49FBB227-5824-427B-AED0-D8CF79359F3F}" destId="{13505E59-AAD2-4DC6-BA24-5423B5E5D7C1}" srcOrd="4" destOrd="0" presId="urn:microsoft.com/office/officeart/2016/7/layout/BasicProcessNew"/>
    <dgm:cxn modelId="{6A279744-D048-466F-AA5C-833981000474}" type="presParOf" srcId="{49FBB227-5824-427B-AED0-D8CF79359F3F}" destId="{990EDB0A-E6AB-4DA0-8407-2E8A8B5AE516}" srcOrd="5" destOrd="0" presId="urn:microsoft.com/office/officeart/2016/7/layout/BasicProcessNew"/>
    <dgm:cxn modelId="{228CF678-34AC-40D9-8F02-8B45A5AC0CDE}" type="presParOf" srcId="{49FBB227-5824-427B-AED0-D8CF79359F3F}" destId="{7F879201-B76A-40E6-8D13-7E9CBF1281F8}" srcOrd="6" destOrd="0" presId="urn:microsoft.com/office/officeart/2016/7/layout/BasicProcessNew"/>
    <dgm:cxn modelId="{8F1CBBF7-816A-4DAC-B32E-509119F86E0B}" type="presParOf" srcId="{49FBB227-5824-427B-AED0-D8CF79359F3F}" destId="{5D0651FB-A068-4F0E-9C6D-DE7F0BA5C199}" srcOrd="7" destOrd="0" presId="urn:microsoft.com/office/officeart/2016/7/layout/BasicProcessNew"/>
    <dgm:cxn modelId="{EA3B2A09-BCCE-4543-B497-B25A58FB7701}" type="presParOf" srcId="{49FBB227-5824-427B-AED0-D8CF79359F3F}" destId="{66D7D607-BC80-494C-8B5A-B6FF14D8EBBE}" srcOrd="8" destOrd="0" presId="urn:microsoft.com/office/officeart/2016/7/layout/BasicProcessNew"/>
    <dgm:cxn modelId="{5FC0540B-9DA9-448F-AF03-748F3CC0A113}" type="presParOf" srcId="{49FBB227-5824-427B-AED0-D8CF79359F3F}" destId="{7E9D7A78-B40D-469B-831E-615D43578208}" srcOrd="9" destOrd="0" presId="urn:microsoft.com/office/officeart/2016/7/layout/BasicProcessNew"/>
    <dgm:cxn modelId="{380B40A4-5D59-4C53-8441-A0D1FA1B0E7D}" type="presParOf" srcId="{49FBB227-5824-427B-AED0-D8CF79359F3F}" destId="{7F9201C8-C9B2-47AB-990C-FADB7BBE2308}" srcOrd="10" destOrd="0" presId="urn:microsoft.com/office/officeart/2016/7/layout/BasicProcessNew"/>
    <dgm:cxn modelId="{003E1521-33DE-4C4A-9534-ADAF3C4776D3}" type="presParOf" srcId="{49FBB227-5824-427B-AED0-D8CF79359F3F}" destId="{67D7BAF7-0E9A-4487-BFB3-C7B8EC1AE2E9}" srcOrd="11" destOrd="0" presId="urn:microsoft.com/office/officeart/2016/7/layout/BasicProcessNew"/>
    <dgm:cxn modelId="{5A204705-63C8-41F1-8450-F4051C9BAC9A}" type="presParOf" srcId="{49FBB227-5824-427B-AED0-D8CF79359F3F}" destId="{A03E4F48-DC03-4782-AC64-CDF2D3A767C8}" srcOrd="12" destOrd="0" presId="urn:microsoft.com/office/officeart/2016/7/layout/BasicProcessNew"/>
    <dgm:cxn modelId="{01C1048B-2E19-45B2-A1E5-A4DDFBB0826B}" type="presParOf" srcId="{49FBB227-5824-427B-AED0-D8CF79359F3F}" destId="{2CF20D05-350E-482B-B0EA-DA04115EE64E}" srcOrd="13" destOrd="0" presId="urn:microsoft.com/office/officeart/2016/7/layout/BasicProcessNew"/>
    <dgm:cxn modelId="{05645BBB-B8C9-4A83-8E11-2B142709FDF5}" type="presParOf" srcId="{49FBB227-5824-427B-AED0-D8CF79359F3F}" destId="{3C3958F0-0D3F-49B9-9007-06A595448700}" srcOrd="14" destOrd="0" presId="urn:microsoft.com/office/officeart/2016/7/layout/BasicProcessNew"/>
    <dgm:cxn modelId="{71277AC6-7CA3-4A09-81ED-F34534D0C756}" type="presParOf" srcId="{49FBB227-5824-427B-AED0-D8CF79359F3F}" destId="{EEFAF2C0-EEEB-4FB9-A26E-DDCFAC73FD9D}" srcOrd="15" destOrd="0" presId="urn:microsoft.com/office/officeart/2016/7/layout/BasicProcessNew"/>
    <dgm:cxn modelId="{05740741-50E9-4A0A-BD2B-260D44912D21}" type="presParOf" srcId="{49FBB227-5824-427B-AED0-D8CF79359F3F}" destId="{14276EE6-EE67-4729-8F33-B3B1E3FAE6F1}" srcOrd="16"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CFD11B-D15E-4FCA-AE0E-E2DCCC69FDC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BC87D834-C213-47DC-B330-EE05D412C890}">
      <dgm:prSet/>
      <dgm:spPr/>
      <dgm:t>
        <a:bodyPr/>
        <a:lstStyle/>
        <a:p>
          <a:r>
            <a:rPr lang="en-US"/>
            <a:t>Programs Scaled Back: The percentage of programs scaled back increased from 50% in 2022 to 60% in 2024, reflecting a continuous trend of NGOs reducing services due to shortages.</a:t>
          </a:r>
        </a:p>
      </dgm:t>
    </dgm:pt>
    <dgm:pt modelId="{CADB90FD-E40A-49EF-BF8A-D562393E9DC5}" type="parTrans" cxnId="{A53E96A4-1443-4482-98B0-98A3477E2B56}">
      <dgm:prSet/>
      <dgm:spPr/>
      <dgm:t>
        <a:bodyPr/>
        <a:lstStyle/>
        <a:p>
          <a:endParaRPr lang="en-US"/>
        </a:p>
      </dgm:t>
    </dgm:pt>
    <dgm:pt modelId="{F21BCBC7-D23B-4F47-9654-0E88FFE70C62}" type="sibTrans" cxnId="{A53E96A4-1443-4482-98B0-98A3477E2B56}">
      <dgm:prSet/>
      <dgm:spPr/>
      <dgm:t>
        <a:bodyPr/>
        <a:lstStyle/>
        <a:p>
          <a:endParaRPr lang="en-US"/>
        </a:p>
      </dgm:t>
    </dgm:pt>
    <dgm:pt modelId="{578C499E-F8AC-4EBE-8DD4-28BE1797637F}">
      <dgm:prSet/>
      <dgm:spPr/>
      <dgm:t>
        <a:bodyPr/>
        <a:lstStyle/>
        <a:p>
          <a:r>
            <a:rPr lang="en-US"/>
            <a:t>Increased Waitlists: The number of NGOs reporting increased waitlists grew from 20% in 2022 to 40% in 2024, indicating growing service demand combined with limited capacity to address those needs.</a:t>
          </a:r>
        </a:p>
      </dgm:t>
    </dgm:pt>
    <dgm:pt modelId="{A64CB931-83D9-494F-B0C7-7337E367FA45}" type="parTrans" cxnId="{0D4A8517-B4F3-4B0B-BBBC-456302249A97}">
      <dgm:prSet/>
      <dgm:spPr/>
      <dgm:t>
        <a:bodyPr/>
        <a:lstStyle/>
        <a:p>
          <a:endParaRPr lang="en-US"/>
        </a:p>
      </dgm:t>
    </dgm:pt>
    <dgm:pt modelId="{3CFA1749-5796-448C-A688-D221322FA382}" type="sibTrans" cxnId="{0D4A8517-B4F3-4B0B-BBBC-456302249A97}">
      <dgm:prSet/>
      <dgm:spPr/>
      <dgm:t>
        <a:bodyPr/>
        <a:lstStyle/>
        <a:p>
          <a:endParaRPr lang="en-US"/>
        </a:p>
      </dgm:t>
    </dgm:pt>
    <dgm:pt modelId="{9C136E34-EC2D-4854-B333-528EDC31CB91}">
      <dgm:prSet/>
      <dgm:spPr/>
      <dgm:t>
        <a:bodyPr/>
        <a:lstStyle/>
        <a:p>
          <a:r>
            <a:rPr lang="en-US"/>
            <a:t>Programs Discontinued: Although fewer programs were discontinued in 2023 (dropping to 8% from 10% in 2022), the percentage rose again to 12% in 2024, showing that while some programs were temporarily retained, financial or staffing pressures eventually led to their termination.</a:t>
          </a:r>
        </a:p>
      </dgm:t>
    </dgm:pt>
    <dgm:pt modelId="{2F60A004-AA02-45DC-911D-7E81ED3FF7BF}" type="parTrans" cxnId="{B15D55BC-E77E-4A1E-B49C-5D9D0DD981AC}">
      <dgm:prSet/>
      <dgm:spPr/>
      <dgm:t>
        <a:bodyPr/>
        <a:lstStyle/>
        <a:p>
          <a:endParaRPr lang="en-US"/>
        </a:p>
      </dgm:t>
    </dgm:pt>
    <dgm:pt modelId="{AF44EADD-4B18-4FE9-A791-4B60A3D2B23B}" type="sibTrans" cxnId="{B15D55BC-E77E-4A1E-B49C-5D9D0DD981AC}">
      <dgm:prSet/>
      <dgm:spPr/>
      <dgm:t>
        <a:bodyPr/>
        <a:lstStyle/>
        <a:p>
          <a:endParaRPr lang="en-US"/>
        </a:p>
      </dgm:t>
    </dgm:pt>
    <dgm:pt modelId="{F234EA76-A81C-4EF1-B3A2-07A52C397FDF}">
      <dgm:prSet/>
      <dgm:spPr/>
      <dgm:t>
        <a:bodyPr/>
        <a:lstStyle/>
        <a:p>
          <a:r>
            <a:rPr lang="en-US"/>
            <a:t>Overall Trend: This visualization highlights a worsening situation for NGOs in Ontario as staffing and resource shortages force organizations to cut back on programs and create longer waitlists, reducing their ability to meet community needs.</a:t>
          </a:r>
        </a:p>
      </dgm:t>
    </dgm:pt>
    <dgm:pt modelId="{A42955CB-CB06-472C-9B15-50E9C0071A87}" type="parTrans" cxnId="{3DED64E9-D2A2-4E88-BE1C-74B1EDAFEE72}">
      <dgm:prSet/>
      <dgm:spPr/>
      <dgm:t>
        <a:bodyPr/>
        <a:lstStyle/>
        <a:p>
          <a:endParaRPr lang="en-US"/>
        </a:p>
      </dgm:t>
    </dgm:pt>
    <dgm:pt modelId="{F7BABF7C-E830-4093-846E-C17F6B45CA33}" type="sibTrans" cxnId="{3DED64E9-D2A2-4E88-BE1C-74B1EDAFEE72}">
      <dgm:prSet/>
      <dgm:spPr/>
      <dgm:t>
        <a:bodyPr/>
        <a:lstStyle/>
        <a:p>
          <a:endParaRPr lang="en-US"/>
        </a:p>
      </dgm:t>
    </dgm:pt>
    <dgm:pt modelId="{29A1FF2D-6211-4905-A98D-1831F570EDC7}" type="pres">
      <dgm:prSet presAssocID="{16CFD11B-D15E-4FCA-AE0E-E2DCCC69FDC4}" presName="outerComposite" presStyleCnt="0">
        <dgm:presLayoutVars>
          <dgm:chMax val="5"/>
          <dgm:dir/>
          <dgm:resizeHandles val="exact"/>
        </dgm:presLayoutVars>
      </dgm:prSet>
      <dgm:spPr/>
    </dgm:pt>
    <dgm:pt modelId="{95E74BF4-EDA5-4A22-A1B0-42D523CC7896}" type="pres">
      <dgm:prSet presAssocID="{16CFD11B-D15E-4FCA-AE0E-E2DCCC69FDC4}" presName="dummyMaxCanvas" presStyleCnt="0">
        <dgm:presLayoutVars/>
      </dgm:prSet>
      <dgm:spPr/>
    </dgm:pt>
    <dgm:pt modelId="{4DDF720A-0C7F-4AD0-BD90-801948DEA31C}" type="pres">
      <dgm:prSet presAssocID="{16CFD11B-D15E-4FCA-AE0E-E2DCCC69FDC4}" presName="FourNodes_1" presStyleLbl="node1" presStyleIdx="0" presStyleCnt="4">
        <dgm:presLayoutVars>
          <dgm:bulletEnabled val="1"/>
        </dgm:presLayoutVars>
      </dgm:prSet>
      <dgm:spPr/>
    </dgm:pt>
    <dgm:pt modelId="{98495315-75D5-465A-BC7B-9C763F4D42FD}" type="pres">
      <dgm:prSet presAssocID="{16CFD11B-D15E-4FCA-AE0E-E2DCCC69FDC4}" presName="FourNodes_2" presStyleLbl="node1" presStyleIdx="1" presStyleCnt="4">
        <dgm:presLayoutVars>
          <dgm:bulletEnabled val="1"/>
        </dgm:presLayoutVars>
      </dgm:prSet>
      <dgm:spPr/>
    </dgm:pt>
    <dgm:pt modelId="{8CF94B7C-5D0B-4C54-A9F8-B0DC63B7BFDB}" type="pres">
      <dgm:prSet presAssocID="{16CFD11B-D15E-4FCA-AE0E-E2DCCC69FDC4}" presName="FourNodes_3" presStyleLbl="node1" presStyleIdx="2" presStyleCnt="4">
        <dgm:presLayoutVars>
          <dgm:bulletEnabled val="1"/>
        </dgm:presLayoutVars>
      </dgm:prSet>
      <dgm:spPr/>
    </dgm:pt>
    <dgm:pt modelId="{4B7EA010-1F72-46D0-9495-6491DDB779CB}" type="pres">
      <dgm:prSet presAssocID="{16CFD11B-D15E-4FCA-AE0E-E2DCCC69FDC4}" presName="FourNodes_4" presStyleLbl="node1" presStyleIdx="3" presStyleCnt="4">
        <dgm:presLayoutVars>
          <dgm:bulletEnabled val="1"/>
        </dgm:presLayoutVars>
      </dgm:prSet>
      <dgm:spPr/>
    </dgm:pt>
    <dgm:pt modelId="{0C710439-E8A3-431D-AFE7-C9F90E092B7A}" type="pres">
      <dgm:prSet presAssocID="{16CFD11B-D15E-4FCA-AE0E-E2DCCC69FDC4}" presName="FourConn_1-2" presStyleLbl="fgAccFollowNode1" presStyleIdx="0" presStyleCnt="3">
        <dgm:presLayoutVars>
          <dgm:bulletEnabled val="1"/>
        </dgm:presLayoutVars>
      </dgm:prSet>
      <dgm:spPr/>
    </dgm:pt>
    <dgm:pt modelId="{ECF74FFB-B7D4-4860-B2A9-1096F5399CB7}" type="pres">
      <dgm:prSet presAssocID="{16CFD11B-D15E-4FCA-AE0E-E2DCCC69FDC4}" presName="FourConn_2-3" presStyleLbl="fgAccFollowNode1" presStyleIdx="1" presStyleCnt="3">
        <dgm:presLayoutVars>
          <dgm:bulletEnabled val="1"/>
        </dgm:presLayoutVars>
      </dgm:prSet>
      <dgm:spPr/>
    </dgm:pt>
    <dgm:pt modelId="{5B971C37-2F46-4183-B474-7BB465597B11}" type="pres">
      <dgm:prSet presAssocID="{16CFD11B-D15E-4FCA-AE0E-E2DCCC69FDC4}" presName="FourConn_3-4" presStyleLbl="fgAccFollowNode1" presStyleIdx="2" presStyleCnt="3">
        <dgm:presLayoutVars>
          <dgm:bulletEnabled val="1"/>
        </dgm:presLayoutVars>
      </dgm:prSet>
      <dgm:spPr/>
    </dgm:pt>
    <dgm:pt modelId="{78861DC5-063E-4C33-A74D-3393921D8DA8}" type="pres">
      <dgm:prSet presAssocID="{16CFD11B-D15E-4FCA-AE0E-E2DCCC69FDC4}" presName="FourNodes_1_text" presStyleLbl="node1" presStyleIdx="3" presStyleCnt="4">
        <dgm:presLayoutVars>
          <dgm:bulletEnabled val="1"/>
        </dgm:presLayoutVars>
      </dgm:prSet>
      <dgm:spPr/>
    </dgm:pt>
    <dgm:pt modelId="{9359C7C0-1A88-4732-8BEB-7BF701A72513}" type="pres">
      <dgm:prSet presAssocID="{16CFD11B-D15E-4FCA-AE0E-E2DCCC69FDC4}" presName="FourNodes_2_text" presStyleLbl="node1" presStyleIdx="3" presStyleCnt="4">
        <dgm:presLayoutVars>
          <dgm:bulletEnabled val="1"/>
        </dgm:presLayoutVars>
      </dgm:prSet>
      <dgm:spPr/>
    </dgm:pt>
    <dgm:pt modelId="{C22EA904-B7C0-406A-9C9D-199172BB2A39}" type="pres">
      <dgm:prSet presAssocID="{16CFD11B-D15E-4FCA-AE0E-E2DCCC69FDC4}" presName="FourNodes_3_text" presStyleLbl="node1" presStyleIdx="3" presStyleCnt="4">
        <dgm:presLayoutVars>
          <dgm:bulletEnabled val="1"/>
        </dgm:presLayoutVars>
      </dgm:prSet>
      <dgm:spPr/>
    </dgm:pt>
    <dgm:pt modelId="{751A2594-DF22-46D3-9D0C-C0D9A603D322}" type="pres">
      <dgm:prSet presAssocID="{16CFD11B-D15E-4FCA-AE0E-E2DCCC69FDC4}" presName="FourNodes_4_text" presStyleLbl="node1" presStyleIdx="3" presStyleCnt="4">
        <dgm:presLayoutVars>
          <dgm:bulletEnabled val="1"/>
        </dgm:presLayoutVars>
      </dgm:prSet>
      <dgm:spPr/>
    </dgm:pt>
  </dgm:ptLst>
  <dgm:cxnLst>
    <dgm:cxn modelId="{CCF8C710-4447-4BAC-8287-EFC956EDFEBD}" type="presOf" srcId="{3CFA1749-5796-448C-A688-D221322FA382}" destId="{ECF74FFB-B7D4-4860-B2A9-1096F5399CB7}" srcOrd="0" destOrd="0" presId="urn:microsoft.com/office/officeart/2005/8/layout/vProcess5"/>
    <dgm:cxn modelId="{0D4A8517-B4F3-4B0B-BBBC-456302249A97}" srcId="{16CFD11B-D15E-4FCA-AE0E-E2DCCC69FDC4}" destId="{578C499E-F8AC-4EBE-8DD4-28BE1797637F}" srcOrd="1" destOrd="0" parTransId="{A64CB931-83D9-494F-B0C7-7337E367FA45}" sibTransId="{3CFA1749-5796-448C-A688-D221322FA382}"/>
    <dgm:cxn modelId="{D667232D-038C-4C2A-8EAC-227096DCCFD4}" type="presOf" srcId="{AF44EADD-4B18-4FE9-A791-4B60A3D2B23B}" destId="{5B971C37-2F46-4183-B474-7BB465597B11}" srcOrd="0" destOrd="0" presId="urn:microsoft.com/office/officeart/2005/8/layout/vProcess5"/>
    <dgm:cxn modelId="{D1241841-4291-4138-BF31-B3E34A0EFA6E}" type="presOf" srcId="{F21BCBC7-D23B-4F47-9654-0E88FFE70C62}" destId="{0C710439-E8A3-431D-AFE7-C9F90E092B7A}" srcOrd="0" destOrd="0" presId="urn:microsoft.com/office/officeart/2005/8/layout/vProcess5"/>
    <dgm:cxn modelId="{D6F82B46-A73F-4304-8BB6-BAFE8C37BDDC}" type="presOf" srcId="{578C499E-F8AC-4EBE-8DD4-28BE1797637F}" destId="{9359C7C0-1A88-4732-8BEB-7BF701A72513}" srcOrd="1" destOrd="0" presId="urn:microsoft.com/office/officeart/2005/8/layout/vProcess5"/>
    <dgm:cxn modelId="{28AF1968-AB1C-4D9A-8CD8-4FF487679728}" type="presOf" srcId="{BC87D834-C213-47DC-B330-EE05D412C890}" destId="{4DDF720A-0C7F-4AD0-BD90-801948DEA31C}" srcOrd="0" destOrd="0" presId="urn:microsoft.com/office/officeart/2005/8/layout/vProcess5"/>
    <dgm:cxn modelId="{5823D66C-A99E-45D8-9AFA-43C8E9CA40E5}" type="presOf" srcId="{BC87D834-C213-47DC-B330-EE05D412C890}" destId="{78861DC5-063E-4C33-A74D-3393921D8DA8}" srcOrd="1" destOrd="0" presId="urn:microsoft.com/office/officeart/2005/8/layout/vProcess5"/>
    <dgm:cxn modelId="{AA709A54-1B81-476C-9D2C-B0B9501EADD8}" type="presOf" srcId="{F234EA76-A81C-4EF1-B3A2-07A52C397FDF}" destId="{4B7EA010-1F72-46D0-9495-6491DDB779CB}" srcOrd="0" destOrd="0" presId="urn:microsoft.com/office/officeart/2005/8/layout/vProcess5"/>
    <dgm:cxn modelId="{5B95A77E-B7FA-4E00-885C-F72312B9B1F4}" type="presOf" srcId="{9C136E34-EC2D-4854-B333-528EDC31CB91}" destId="{8CF94B7C-5D0B-4C54-A9F8-B0DC63B7BFDB}" srcOrd="0" destOrd="0" presId="urn:microsoft.com/office/officeart/2005/8/layout/vProcess5"/>
    <dgm:cxn modelId="{DC238088-8739-4EBC-B1F1-6FA07EF7324B}" type="presOf" srcId="{F234EA76-A81C-4EF1-B3A2-07A52C397FDF}" destId="{751A2594-DF22-46D3-9D0C-C0D9A603D322}" srcOrd="1" destOrd="0" presId="urn:microsoft.com/office/officeart/2005/8/layout/vProcess5"/>
    <dgm:cxn modelId="{A53E96A4-1443-4482-98B0-98A3477E2B56}" srcId="{16CFD11B-D15E-4FCA-AE0E-E2DCCC69FDC4}" destId="{BC87D834-C213-47DC-B330-EE05D412C890}" srcOrd="0" destOrd="0" parTransId="{CADB90FD-E40A-49EF-BF8A-D562393E9DC5}" sibTransId="{F21BCBC7-D23B-4F47-9654-0E88FFE70C62}"/>
    <dgm:cxn modelId="{B76916A5-A0FB-4870-BDA5-1F985D7BADFC}" type="presOf" srcId="{578C499E-F8AC-4EBE-8DD4-28BE1797637F}" destId="{98495315-75D5-465A-BC7B-9C763F4D42FD}" srcOrd="0" destOrd="0" presId="urn:microsoft.com/office/officeart/2005/8/layout/vProcess5"/>
    <dgm:cxn modelId="{26A488B7-1D6F-448B-A8CE-DCC1871D7328}" type="presOf" srcId="{9C136E34-EC2D-4854-B333-528EDC31CB91}" destId="{C22EA904-B7C0-406A-9C9D-199172BB2A39}" srcOrd="1" destOrd="0" presId="urn:microsoft.com/office/officeart/2005/8/layout/vProcess5"/>
    <dgm:cxn modelId="{B15D55BC-E77E-4A1E-B49C-5D9D0DD981AC}" srcId="{16CFD11B-D15E-4FCA-AE0E-E2DCCC69FDC4}" destId="{9C136E34-EC2D-4854-B333-528EDC31CB91}" srcOrd="2" destOrd="0" parTransId="{2F60A004-AA02-45DC-911D-7E81ED3FF7BF}" sibTransId="{AF44EADD-4B18-4FE9-A791-4B60A3D2B23B}"/>
    <dgm:cxn modelId="{3DED64E9-D2A2-4E88-BE1C-74B1EDAFEE72}" srcId="{16CFD11B-D15E-4FCA-AE0E-E2DCCC69FDC4}" destId="{F234EA76-A81C-4EF1-B3A2-07A52C397FDF}" srcOrd="3" destOrd="0" parTransId="{A42955CB-CB06-472C-9B15-50E9C0071A87}" sibTransId="{F7BABF7C-E830-4093-846E-C17F6B45CA33}"/>
    <dgm:cxn modelId="{4A8496F9-CD03-4B8E-9EEE-AD31A5387FA7}" type="presOf" srcId="{16CFD11B-D15E-4FCA-AE0E-E2DCCC69FDC4}" destId="{29A1FF2D-6211-4905-A98D-1831F570EDC7}" srcOrd="0" destOrd="0" presId="urn:microsoft.com/office/officeart/2005/8/layout/vProcess5"/>
    <dgm:cxn modelId="{024736F7-9EC3-4B94-BA20-B64867C18C94}" type="presParOf" srcId="{29A1FF2D-6211-4905-A98D-1831F570EDC7}" destId="{95E74BF4-EDA5-4A22-A1B0-42D523CC7896}" srcOrd="0" destOrd="0" presId="urn:microsoft.com/office/officeart/2005/8/layout/vProcess5"/>
    <dgm:cxn modelId="{93B88FB1-9685-4E3A-A128-FEB0549E860A}" type="presParOf" srcId="{29A1FF2D-6211-4905-A98D-1831F570EDC7}" destId="{4DDF720A-0C7F-4AD0-BD90-801948DEA31C}" srcOrd="1" destOrd="0" presId="urn:microsoft.com/office/officeart/2005/8/layout/vProcess5"/>
    <dgm:cxn modelId="{0340B3FD-F33C-4258-9824-4E2A90B79DDC}" type="presParOf" srcId="{29A1FF2D-6211-4905-A98D-1831F570EDC7}" destId="{98495315-75D5-465A-BC7B-9C763F4D42FD}" srcOrd="2" destOrd="0" presId="urn:microsoft.com/office/officeart/2005/8/layout/vProcess5"/>
    <dgm:cxn modelId="{101076C0-884B-43F9-A7C2-2575ACC35846}" type="presParOf" srcId="{29A1FF2D-6211-4905-A98D-1831F570EDC7}" destId="{8CF94B7C-5D0B-4C54-A9F8-B0DC63B7BFDB}" srcOrd="3" destOrd="0" presId="urn:microsoft.com/office/officeart/2005/8/layout/vProcess5"/>
    <dgm:cxn modelId="{6404DE99-EE6F-48D9-BE59-7BA5736A6508}" type="presParOf" srcId="{29A1FF2D-6211-4905-A98D-1831F570EDC7}" destId="{4B7EA010-1F72-46D0-9495-6491DDB779CB}" srcOrd="4" destOrd="0" presId="urn:microsoft.com/office/officeart/2005/8/layout/vProcess5"/>
    <dgm:cxn modelId="{77B2E507-CC90-4052-9262-A9747C4109E9}" type="presParOf" srcId="{29A1FF2D-6211-4905-A98D-1831F570EDC7}" destId="{0C710439-E8A3-431D-AFE7-C9F90E092B7A}" srcOrd="5" destOrd="0" presId="urn:microsoft.com/office/officeart/2005/8/layout/vProcess5"/>
    <dgm:cxn modelId="{418B566B-7C1D-4D91-88C6-31093A8A7BC4}" type="presParOf" srcId="{29A1FF2D-6211-4905-A98D-1831F570EDC7}" destId="{ECF74FFB-B7D4-4860-B2A9-1096F5399CB7}" srcOrd="6" destOrd="0" presId="urn:microsoft.com/office/officeart/2005/8/layout/vProcess5"/>
    <dgm:cxn modelId="{943CD610-4D5C-4090-99EB-576AC2EFF032}" type="presParOf" srcId="{29A1FF2D-6211-4905-A98D-1831F570EDC7}" destId="{5B971C37-2F46-4183-B474-7BB465597B11}" srcOrd="7" destOrd="0" presId="urn:microsoft.com/office/officeart/2005/8/layout/vProcess5"/>
    <dgm:cxn modelId="{96722573-37D3-4759-9AB4-52F25C372702}" type="presParOf" srcId="{29A1FF2D-6211-4905-A98D-1831F570EDC7}" destId="{78861DC5-063E-4C33-A74D-3393921D8DA8}" srcOrd="8" destOrd="0" presId="urn:microsoft.com/office/officeart/2005/8/layout/vProcess5"/>
    <dgm:cxn modelId="{D0689D06-BD75-4CAE-A4D6-56A979C14DC3}" type="presParOf" srcId="{29A1FF2D-6211-4905-A98D-1831F570EDC7}" destId="{9359C7C0-1A88-4732-8BEB-7BF701A72513}" srcOrd="9" destOrd="0" presId="urn:microsoft.com/office/officeart/2005/8/layout/vProcess5"/>
    <dgm:cxn modelId="{D6BE09C8-DFD1-446C-84D9-B6F1B7FB9E3C}" type="presParOf" srcId="{29A1FF2D-6211-4905-A98D-1831F570EDC7}" destId="{C22EA904-B7C0-406A-9C9D-199172BB2A39}" srcOrd="10" destOrd="0" presId="urn:microsoft.com/office/officeart/2005/8/layout/vProcess5"/>
    <dgm:cxn modelId="{232D3EA4-D84D-46DD-8528-993C89F19D62}" type="presParOf" srcId="{29A1FF2D-6211-4905-A98D-1831F570EDC7}" destId="{751A2594-DF22-46D3-9D0C-C0D9A603D32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C17928-4A7A-4D1B-90BA-0B9ECADF4B7B}"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0DB88E-3FA2-4537-A946-65634D186C97}">
      <dgm:prSet/>
      <dgm:spPr/>
      <dgm:t>
        <a:bodyPr/>
        <a:lstStyle/>
        <a:p>
          <a:r>
            <a:rPr lang="en-US" b="1"/>
            <a:t>Fundraising is the most significant skill shortage, with 42% of NGOs identifying it as a gap, indicating that many organizations are struggling to secure adequate funding to support their programs.</a:t>
          </a:r>
          <a:endParaRPr lang="en-US"/>
        </a:p>
      </dgm:t>
    </dgm:pt>
    <dgm:pt modelId="{C846A18B-8985-440E-96A8-04CD1BB153CA}" type="parTrans" cxnId="{C5AE2209-66D7-4886-B9AF-DD16855E2DA1}">
      <dgm:prSet/>
      <dgm:spPr/>
      <dgm:t>
        <a:bodyPr/>
        <a:lstStyle/>
        <a:p>
          <a:endParaRPr lang="en-US"/>
        </a:p>
      </dgm:t>
    </dgm:pt>
    <dgm:pt modelId="{8F5DD0B7-BDE2-428B-99C0-C7E8084207A5}" type="sibTrans" cxnId="{C5AE2209-66D7-4886-B9AF-DD16855E2DA1}">
      <dgm:prSet/>
      <dgm:spPr/>
      <dgm:t>
        <a:bodyPr/>
        <a:lstStyle/>
        <a:p>
          <a:endParaRPr lang="en-US"/>
        </a:p>
      </dgm:t>
    </dgm:pt>
    <dgm:pt modelId="{FBDF6D0F-E75A-42F6-B158-DAB992C2B9DD}">
      <dgm:prSet/>
      <dgm:spPr/>
      <dgm:t>
        <a:bodyPr/>
        <a:lstStyle/>
        <a:p>
          <a:r>
            <a:rPr lang="en-US" b="1"/>
            <a:t>IT/Tech skills are also in high demand, with 34% of NGOs reporting shortages, reflecting the increasing need for digital transformation and technology expertise in NGO operations.</a:t>
          </a:r>
          <a:endParaRPr lang="en-US"/>
        </a:p>
      </dgm:t>
    </dgm:pt>
    <dgm:pt modelId="{889B4F8D-46C8-4B66-80E5-5B6FDD5573F3}" type="parTrans" cxnId="{47BEBA30-3F8D-4A8B-B9F1-8884A0FDC991}">
      <dgm:prSet/>
      <dgm:spPr/>
      <dgm:t>
        <a:bodyPr/>
        <a:lstStyle/>
        <a:p>
          <a:endParaRPr lang="en-US"/>
        </a:p>
      </dgm:t>
    </dgm:pt>
    <dgm:pt modelId="{51E77C4E-5374-4B40-862D-A84074F9D446}" type="sibTrans" cxnId="{47BEBA30-3F8D-4A8B-B9F1-8884A0FDC991}">
      <dgm:prSet/>
      <dgm:spPr/>
      <dgm:t>
        <a:bodyPr/>
        <a:lstStyle/>
        <a:p>
          <a:endParaRPr lang="en-US"/>
        </a:p>
      </dgm:t>
    </dgm:pt>
    <dgm:pt modelId="{B877EF4B-44D4-4FE7-A499-447137734CFB}">
      <dgm:prSet/>
      <dgm:spPr/>
      <dgm:t>
        <a:bodyPr/>
        <a:lstStyle/>
        <a:p>
          <a:r>
            <a:rPr lang="en-US" b="1"/>
            <a:t>Other notable shortages include Grant Writing (28%), Communications (27%), Data (27%), and Human Resources (27%), all essential for effective organizational management and reporting.</a:t>
          </a:r>
          <a:endParaRPr lang="en-US"/>
        </a:p>
      </dgm:t>
    </dgm:pt>
    <dgm:pt modelId="{44A48350-3EB1-4E61-93A9-7A16FBA30ACC}" type="parTrans" cxnId="{02CD097F-DB8B-4B76-A54D-1D7367C4E022}">
      <dgm:prSet/>
      <dgm:spPr/>
      <dgm:t>
        <a:bodyPr/>
        <a:lstStyle/>
        <a:p>
          <a:endParaRPr lang="en-US"/>
        </a:p>
      </dgm:t>
    </dgm:pt>
    <dgm:pt modelId="{ECE5E2FC-9A62-40FD-B866-D7ADBEA46E3B}" type="sibTrans" cxnId="{02CD097F-DB8B-4B76-A54D-1D7367C4E022}">
      <dgm:prSet/>
      <dgm:spPr/>
      <dgm:t>
        <a:bodyPr/>
        <a:lstStyle/>
        <a:p>
          <a:endParaRPr lang="en-US"/>
        </a:p>
      </dgm:t>
    </dgm:pt>
    <dgm:pt modelId="{D1E7DF1B-B513-49C2-BD30-76A15C25FE21}">
      <dgm:prSet/>
      <dgm:spPr/>
      <dgm:t>
        <a:bodyPr/>
        <a:lstStyle/>
        <a:p>
          <a:r>
            <a:rPr lang="en-US" b="1"/>
            <a:t>Government Relations (GR) skills are lacking in 25% of NGOs, emphasizing the importance of maintaining relationships with policymakers and securing government funding.</a:t>
          </a:r>
          <a:endParaRPr lang="en-US"/>
        </a:p>
      </dgm:t>
    </dgm:pt>
    <dgm:pt modelId="{F1797745-D9E8-4885-8EAE-2608598099C2}" type="parTrans" cxnId="{60374EC0-8939-4E06-BD70-098F7E0023DA}">
      <dgm:prSet/>
      <dgm:spPr/>
      <dgm:t>
        <a:bodyPr/>
        <a:lstStyle/>
        <a:p>
          <a:endParaRPr lang="en-US"/>
        </a:p>
      </dgm:t>
    </dgm:pt>
    <dgm:pt modelId="{1D582FAD-CC0F-48A9-92C2-3D52502BE395}" type="sibTrans" cxnId="{60374EC0-8939-4E06-BD70-098F7E0023DA}">
      <dgm:prSet/>
      <dgm:spPr/>
      <dgm:t>
        <a:bodyPr/>
        <a:lstStyle/>
        <a:p>
          <a:endParaRPr lang="en-US"/>
        </a:p>
      </dgm:t>
    </dgm:pt>
    <dgm:pt modelId="{6C5C2BD3-A007-4061-816A-C3CBA623377C}">
      <dgm:prSet/>
      <dgm:spPr/>
      <dgm:t>
        <a:bodyPr/>
        <a:lstStyle/>
        <a:p>
          <a:r>
            <a:rPr lang="en-US" b="1"/>
            <a:t>There are shortages in Digital skills (23%), Evaluation (22%), and Volunteer Management/Coordination (22%), which are crucial for program effectiveness and efficiency.</a:t>
          </a:r>
          <a:endParaRPr lang="en-US"/>
        </a:p>
      </dgm:t>
    </dgm:pt>
    <dgm:pt modelId="{0B4F0FF8-48FD-48C2-847A-D49BED565BD8}" type="parTrans" cxnId="{87AC7F17-FF68-42F4-A962-DEFA772F4181}">
      <dgm:prSet/>
      <dgm:spPr/>
      <dgm:t>
        <a:bodyPr/>
        <a:lstStyle/>
        <a:p>
          <a:endParaRPr lang="en-US"/>
        </a:p>
      </dgm:t>
    </dgm:pt>
    <dgm:pt modelId="{60AEEDB7-C9D2-45D8-AE43-5CF082D8D3FF}" type="sibTrans" cxnId="{87AC7F17-FF68-42F4-A962-DEFA772F4181}">
      <dgm:prSet/>
      <dgm:spPr/>
      <dgm:t>
        <a:bodyPr/>
        <a:lstStyle/>
        <a:p>
          <a:endParaRPr lang="en-US"/>
        </a:p>
      </dgm:t>
    </dgm:pt>
    <dgm:pt modelId="{14AA9FE1-E0B9-4912-BA19-8FD5B8290D8C}">
      <dgm:prSet/>
      <dgm:spPr/>
      <dgm:t>
        <a:bodyPr/>
        <a:lstStyle/>
        <a:p>
          <a:r>
            <a:rPr lang="en-US" b="1"/>
            <a:t>Finance and Public Policy/Advocacy skills are each identified as gaps in 21% of NGOs, highlighting challenges in maintaining financial oversight and engaging in policy influence.</a:t>
          </a:r>
          <a:endParaRPr lang="en-US"/>
        </a:p>
      </dgm:t>
    </dgm:pt>
    <dgm:pt modelId="{237F6748-14E6-4030-AB25-90FE933EC957}" type="parTrans" cxnId="{D2874C75-E3C1-43C0-B7CC-2869F23DBC42}">
      <dgm:prSet/>
      <dgm:spPr/>
      <dgm:t>
        <a:bodyPr/>
        <a:lstStyle/>
        <a:p>
          <a:endParaRPr lang="en-US"/>
        </a:p>
      </dgm:t>
    </dgm:pt>
    <dgm:pt modelId="{DF7C8910-EFB5-4496-828B-81649D8B689E}" type="sibTrans" cxnId="{D2874C75-E3C1-43C0-B7CC-2869F23DBC42}">
      <dgm:prSet/>
      <dgm:spPr/>
      <dgm:t>
        <a:bodyPr/>
        <a:lstStyle/>
        <a:p>
          <a:endParaRPr lang="en-US"/>
        </a:p>
      </dgm:t>
    </dgm:pt>
    <dgm:pt modelId="{D4A88DB9-A755-4498-B927-7DC2A0762ADC}">
      <dgm:prSet/>
      <dgm:spPr/>
      <dgm:t>
        <a:bodyPr/>
        <a:lstStyle/>
        <a:p>
          <a:r>
            <a:rPr lang="en-US" b="1"/>
            <a:t>Program Design and Delivery, Senior Management, and Public Affairs each represent a 16% or lower shortage, which is relatively less significant but still crucial for leadership and service execution.</a:t>
          </a:r>
          <a:endParaRPr lang="en-US"/>
        </a:p>
      </dgm:t>
    </dgm:pt>
    <dgm:pt modelId="{BE3BC635-B062-40BF-AC1C-563D4942A245}" type="parTrans" cxnId="{3259A858-5C08-4309-98DF-81CE7834975F}">
      <dgm:prSet/>
      <dgm:spPr/>
      <dgm:t>
        <a:bodyPr/>
        <a:lstStyle/>
        <a:p>
          <a:endParaRPr lang="en-US"/>
        </a:p>
      </dgm:t>
    </dgm:pt>
    <dgm:pt modelId="{53470C4D-CD22-4464-B0BC-BB7F4904028A}" type="sibTrans" cxnId="{3259A858-5C08-4309-98DF-81CE7834975F}">
      <dgm:prSet/>
      <dgm:spPr/>
      <dgm:t>
        <a:bodyPr/>
        <a:lstStyle/>
        <a:p>
          <a:endParaRPr lang="en-US"/>
        </a:p>
      </dgm:t>
    </dgm:pt>
    <dgm:pt modelId="{CBE7675F-521E-464F-A3AF-473FE16A9642}">
      <dgm:prSet/>
      <dgm:spPr/>
      <dgm:t>
        <a:bodyPr/>
        <a:lstStyle/>
        <a:p>
          <a:r>
            <a:rPr lang="en-US" b="1"/>
            <a:t>A small percentage of NGOs (16%) reported that they are not facing a skills shortage, indicating that some organizations are well-resourced in terms of skills.</a:t>
          </a:r>
          <a:endParaRPr lang="en-US"/>
        </a:p>
      </dgm:t>
    </dgm:pt>
    <dgm:pt modelId="{89CC7F02-45D9-4AA9-97A5-1B22EB08A954}" type="parTrans" cxnId="{7D5683B9-AB16-46D9-B5F1-4CA69C313C09}">
      <dgm:prSet/>
      <dgm:spPr/>
      <dgm:t>
        <a:bodyPr/>
        <a:lstStyle/>
        <a:p>
          <a:endParaRPr lang="en-US"/>
        </a:p>
      </dgm:t>
    </dgm:pt>
    <dgm:pt modelId="{F715D953-6190-449D-B323-A423F2BD0E22}" type="sibTrans" cxnId="{7D5683B9-AB16-46D9-B5F1-4CA69C313C09}">
      <dgm:prSet/>
      <dgm:spPr/>
      <dgm:t>
        <a:bodyPr/>
        <a:lstStyle/>
        <a:p>
          <a:endParaRPr lang="en-US"/>
        </a:p>
      </dgm:t>
    </dgm:pt>
    <dgm:pt modelId="{334C6AE8-4C93-4E62-8D3A-648F1B811643}">
      <dgm:prSet/>
      <dgm:spPr/>
      <dgm:t>
        <a:bodyPr/>
        <a:lstStyle/>
        <a:p>
          <a:r>
            <a:rPr lang="en-US" b="1"/>
            <a:t>Shortages in Healthcare, Nursing, PSW, and Social Workers and Educators were reported by only 2% of NGOs, possibly reflecting the specific scope of services for these organizations.</a:t>
          </a:r>
          <a:endParaRPr lang="en-US"/>
        </a:p>
      </dgm:t>
    </dgm:pt>
    <dgm:pt modelId="{28072EFC-BCBF-4808-84EF-3EE0C753F528}" type="parTrans" cxnId="{BFF15F5B-FA51-4C5E-AED6-135AC8EB003E}">
      <dgm:prSet/>
      <dgm:spPr/>
      <dgm:t>
        <a:bodyPr/>
        <a:lstStyle/>
        <a:p>
          <a:endParaRPr lang="en-US"/>
        </a:p>
      </dgm:t>
    </dgm:pt>
    <dgm:pt modelId="{680F5B43-B99D-4279-9D9A-3784C6B73563}" type="sibTrans" cxnId="{BFF15F5B-FA51-4C5E-AED6-135AC8EB003E}">
      <dgm:prSet/>
      <dgm:spPr/>
      <dgm:t>
        <a:bodyPr/>
        <a:lstStyle/>
        <a:p>
          <a:endParaRPr lang="en-US"/>
        </a:p>
      </dgm:t>
    </dgm:pt>
    <dgm:pt modelId="{ED739A3D-E361-44C9-BDC1-F6B607C6EBFC}" type="pres">
      <dgm:prSet presAssocID="{CCC17928-4A7A-4D1B-90BA-0B9ECADF4B7B}" presName="diagram" presStyleCnt="0">
        <dgm:presLayoutVars>
          <dgm:dir/>
          <dgm:resizeHandles val="exact"/>
        </dgm:presLayoutVars>
      </dgm:prSet>
      <dgm:spPr/>
    </dgm:pt>
    <dgm:pt modelId="{4B8C632D-FCBE-4A79-AEC5-C0FFA42158E9}" type="pres">
      <dgm:prSet presAssocID="{B00DB88E-3FA2-4537-A946-65634D186C97}" presName="node" presStyleLbl="node1" presStyleIdx="0" presStyleCnt="9">
        <dgm:presLayoutVars>
          <dgm:bulletEnabled val="1"/>
        </dgm:presLayoutVars>
      </dgm:prSet>
      <dgm:spPr/>
    </dgm:pt>
    <dgm:pt modelId="{C69FC8F7-6660-4687-9C0F-70AD273A9FB0}" type="pres">
      <dgm:prSet presAssocID="{8F5DD0B7-BDE2-428B-99C0-C7E8084207A5}" presName="sibTrans" presStyleCnt="0"/>
      <dgm:spPr/>
    </dgm:pt>
    <dgm:pt modelId="{BD9C4F4E-EDB7-47E9-B8F0-903F02C63299}" type="pres">
      <dgm:prSet presAssocID="{FBDF6D0F-E75A-42F6-B158-DAB992C2B9DD}" presName="node" presStyleLbl="node1" presStyleIdx="1" presStyleCnt="9">
        <dgm:presLayoutVars>
          <dgm:bulletEnabled val="1"/>
        </dgm:presLayoutVars>
      </dgm:prSet>
      <dgm:spPr/>
    </dgm:pt>
    <dgm:pt modelId="{4CBB9CBB-D568-428E-B24E-2BC01C8D38C3}" type="pres">
      <dgm:prSet presAssocID="{51E77C4E-5374-4B40-862D-A84074F9D446}" presName="sibTrans" presStyleCnt="0"/>
      <dgm:spPr/>
    </dgm:pt>
    <dgm:pt modelId="{56111F1D-47CE-441B-97C3-28043E7326E5}" type="pres">
      <dgm:prSet presAssocID="{B877EF4B-44D4-4FE7-A499-447137734CFB}" presName="node" presStyleLbl="node1" presStyleIdx="2" presStyleCnt="9">
        <dgm:presLayoutVars>
          <dgm:bulletEnabled val="1"/>
        </dgm:presLayoutVars>
      </dgm:prSet>
      <dgm:spPr/>
    </dgm:pt>
    <dgm:pt modelId="{53AD8A6C-116E-4A5B-BC52-EE847B424904}" type="pres">
      <dgm:prSet presAssocID="{ECE5E2FC-9A62-40FD-B866-D7ADBEA46E3B}" presName="sibTrans" presStyleCnt="0"/>
      <dgm:spPr/>
    </dgm:pt>
    <dgm:pt modelId="{B6BB73ED-04EA-469B-99F0-4B7A20098A89}" type="pres">
      <dgm:prSet presAssocID="{D1E7DF1B-B513-49C2-BD30-76A15C25FE21}" presName="node" presStyleLbl="node1" presStyleIdx="3" presStyleCnt="9">
        <dgm:presLayoutVars>
          <dgm:bulletEnabled val="1"/>
        </dgm:presLayoutVars>
      </dgm:prSet>
      <dgm:spPr/>
    </dgm:pt>
    <dgm:pt modelId="{CAA6D370-C954-4586-BB7A-CC000BF4C19D}" type="pres">
      <dgm:prSet presAssocID="{1D582FAD-CC0F-48A9-92C2-3D52502BE395}" presName="sibTrans" presStyleCnt="0"/>
      <dgm:spPr/>
    </dgm:pt>
    <dgm:pt modelId="{45F77B65-DE43-41B1-BEE2-DC55D51153B2}" type="pres">
      <dgm:prSet presAssocID="{6C5C2BD3-A007-4061-816A-C3CBA623377C}" presName="node" presStyleLbl="node1" presStyleIdx="4" presStyleCnt="9">
        <dgm:presLayoutVars>
          <dgm:bulletEnabled val="1"/>
        </dgm:presLayoutVars>
      </dgm:prSet>
      <dgm:spPr/>
    </dgm:pt>
    <dgm:pt modelId="{C0403668-332F-41E0-BBA7-04E3C139498B}" type="pres">
      <dgm:prSet presAssocID="{60AEEDB7-C9D2-45D8-AE43-5CF082D8D3FF}" presName="sibTrans" presStyleCnt="0"/>
      <dgm:spPr/>
    </dgm:pt>
    <dgm:pt modelId="{89A1BB0C-6649-4498-B8F2-722AA46F33F9}" type="pres">
      <dgm:prSet presAssocID="{14AA9FE1-E0B9-4912-BA19-8FD5B8290D8C}" presName="node" presStyleLbl="node1" presStyleIdx="5" presStyleCnt="9">
        <dgm:presLayoutVars>
          <dgm:bulletEnabled val="1"/>
        </dgm:presLayoutVars>
      </dgm:prSet>
      <dgm:spPr/>
    </dgm:pt>
    <dgm:pt modelId="{4841D68A-32EA-4567-9D81-95E193CAB4DB}" type="pres">
      <dgm:prSet presAssocID="{DF7C8910-EFB5-4496-828B-81649D8B689E}" presName="sibTrans" presStyleCnt="0"/>
      <dgm:spPr/>
    </dgm:pt>
    <dgm:pt modelId="{85D7ACE0-8393-4C5B-9DF0-D351C79134C6}" type="pres">
      <dgm:prSet presAssocID="{D4A88DB9-A755-4498-B927-7DC2A0762ADC}" presName="node" presStyleLbl="node1" presStyleIdx="6" presStyleCnt="9">
        <dgm:presLayoutVars>
          <dgm:bulletEnabled val="1"/>
        </dgm:presLayoutVars>
      </dgm:prSet>
      <dgm:spPr/>
    </dgm:pt>
    <dgm:pt modelId="{4FF22928-38EB-4138-9DDE-AF85FEB7B32E}" type="pres">
      <dgm:prSet presAssocID="{53470C4D-CD22-4464-B0BC-BB7F4904028A}" presName="sibTrans" presStyleCnt="0"/>
      <dgm:spPr/>
    </dgm:pt>
    <dgm:pt modelId="{9F8C4059-783F-418D-8569-3228090253B0}" type="pres">
      <dgm:prSet presAssocID="{CBE7675F-521E-464F-A3AF-473FE16A9642}" presName="node" presStyleLbl="node1" presStyleIdx="7" presStyleCnt="9">
        <dgm:presLayoutVars>
          <dgm:bulletEnabled val="1"/>
        </dgm:presLayoutVars>
      </dgm:prSet>
      <dgm:spPr/>
    </dgm:pt>
    <dgm:pt modelId="{9F4914BF-D25B-4C64-A53C-A451ACAF6BCA}" type="pres">
      <dgm:prSet presAssocID="{F715D953-6190-449D-B323-A423F2BD0E22}" presName="sibTrans" presStyleCnt="0"/>
      <dgm:spPr/>
    </dgm:pt>
    <dgm:pt modelId="{61CB663C-31F9-4486-9281-E0DA667F1511}" type="pres">
      <dgm:prSet presAssocID="{334C6AE8-4C93-4E62-8D3A-648F1B811643}" presName="node" presStyleLbl="node1" presStyleIdx="8" presStyleCnt="9">
        <dgm:presLayoutVars>
          <dgm:bulletEnabled val="1"/>
        </dgm:presLayoutVars>
      </dgm:prSet>
      <dgm:spPr/>
    </dgm:pt>
  </dgm:ptLst>
  <dgm:cxnLst>
    <dgm:cxn modelId="{C5AE2209-66D7-4886-B9AF-DD16855E2DA1}" srcId="{CCC17928-4A7A-4D1B-90BA-0B9ECADF4B7B}" destId="{B00DB88E-3FA2-4537-A946-65634D186C97}" srcOrd="0" destOrd="0" parTransId="{C846A18B-8985-440E-96A8-04CD1BB153CA}" sibTransId="{8F5DD0B7-BDE2-428B-99C0-C7E8084207A5}"/>
    <dgm:cxn modelId="{87AC7F17-FF68-42F4-A962-DEFA772F4181}" srcId="{CCC17928-4A7A-4D1B-90BA-0B9ECADF4B7B}" destId="{6C5C2BD3-A007-4061-816A-C3CBA623377C}" srcOrd="4" destOrd="0" parTransId="{0B4F0FF8-48FD-48C2-847A-D49BED565BD8}" sibTransId="{60AEEDB7-C9D2-45D8-AE43-5CF082D8D3FF}"/>
    <dgm:cxn modelId="{47BEBA30-3F8D-4A8B-B9F1-8884A0FDC991}" srcId="{CCC17928-4A7A-4D1B-90BA-0B9ECADF4B7B}" destId="{FBDF6D0F-E75A-42F6-B158-DAB992C2B9DD}" srcOrd="1" destOrd="0" parTransId="{889B4F8D-46C8-4B66-80E5-5B6FDD5573F3}" sibTransId="{51E77C4E-5374-4B40-862D-A84074F9D446}"/>
    <dgm:cxn modelId="{DE68B937-C744-4CCA-8F1E-690B00A0CC24}" type="presOf" srcId="{B00DB88E-3FA2-4537-A946-65634D186C97}" destId="{4B8C632D-FCBE-4A79-AEC5-C0FFA42158E9}" srcOrd="0" destOrd="0" presId="urn:microsoft.com/office/officeart/2005/8/layout/default"/>
    <dgm:cxn modelId="{50519B3C-1640-4B3E-996F-39C02D603E79}" type="presOf" srcId="{CCC17928-4A7A-4D1B-90BA-0B9ECADF4B7B}" destId="{ED739A3D-E361-44C9-BDC1-F6B607C6EBFC}" srcOrd="0" destOrd="0" presId="urn:microsoft.com/office/officeart/2005/8/layout/default"/>
    <dgm:cxn modelId="{BFF15F5B-FA51-4C5E-AED6-135AC8EB003E}" srcId="{CCC17928-4A7A-4D1B-90BA-0B9ECADF4B7B}" destId="{334C6AE8-4C93-4E62-8D3A-648F1B811643}" srcOrd="8" destOrd="0" parTransId="{28072EFC-BCBF-4808-84EF-3EE0C753F528}" sibTransId="{680F5B43-B99D-4279-9D9A-3784C6B73563}"/>
    <dgm:cxn modelId="{C0857A5F-0228-44D4-A099-A376541A8F7F}" type="presOf" srcId="{D4A88DB9-A755-4498-B927-7DC2A0762ADC}" destId="{85D7ACE0-8393-4C5B-9DF0-D351C79134C6}" srcOrd="0" destOrd="0" presId="urn:microsoft.com/office/officeart/2005/8/layout/default"/>
    <dgm:cxn modelId="{D2874C75-E3C1-43C0-B7CC-2869F23DBC42}" srcId="{CCC17928-4A7A-4D1B-90BA-0B9ECADF4B7B}" destId="{14AA9FE1-E0B9-4912-BA19-8FD5B8290D8C}" srcOrd="5" destOrd="0" parTransId="{237F6748-14E6-4030-AB25-90FE933EC957}" sibTransId="{DF7C8910-EFB5-4496-828B-81649D8B689E}"/>
    <dgm:cxn modelId="{3259A858-5C08-4309-98DF-81CE7834975F}" srcId="{CCC17928-4A7A-4D1B-90BA-0B9ECADF4B7B}" destId="{D4A88DB9-A755-4498-B927-7DC2A0762ADC}" srcOrd="6" destOrd="0" parTransId="{BE3BC635-B062-40BF-AC1C-563D4942A245}" sibTransId="{53470C4D-CD22-4464-B0BC-BB7F4904028A}"/>
    <dgm:cxn modelId="{8C44237D-45F8-409D-805F-341C7C380E10}" type="presOf" srcId="{334C6AE8-4C93-4E62-8D3A-648F1B811643}" destId="{61CB663C-31F9-4486-9281-E0DA667F1511}" srcOrd="0" destOrd="0" presId="urn:microsoft.com/office/officeart/2005/8/layout/default"/>
    <dgm:cxn modelId="{02CD097F-DB8B-4B76-A54D-1D7367C4E022}" srcId="{CCC17928-4A7A-4D1B-90BA-0B9ECADF4B7B}" destId="{B877EF4B-44D4-4FE7-A499-447137734CFB}" srcOrd="2" destOrd="0" parTransId="{44A48350-3EB1-4E61-93A9-7A16FBA30ACC}" sibTransId="{ECE5E2FC-9A62-40FD-B866-D7ADBEA46E3B}"/>
    <dgm:cxn modelId="{B1A03EA3-A081-47FF-896B-96141D9C552A}" type="presOf" srcId="{FBDF6D0F-E75A-42F6-B158-DAB992C2B9DD}" destId="{BD9C4F4E-EDB7-47E9-B8F0-903F02C63299}" srcOrd="0" destOrd="0" presId="urn:microsoft.com/office/officeart/2005/8/layout/default"/>
    <dgm:cxn modelId="{8EE6F8A4-A95F-476F-9CAB-4C4CC53038B0}" type="presOf" srcId="{D1E7DF1B-B513-49C2-BD30-76A15C25FE21}" destId="{B6BB73ED-04EA-469B-99F0-4B7A20098A89}" srcOrd="0" destOrd="0" presId="urn:microsoft.com/office/officeart/2005/8/layout/default"/>
    <dgm:cxn modelId="{9820D5B4-9B7B-42AD-ABF9-A54A55CD778C}" type="presOf" srcId="{CBE7675F-521E-464F-A3AF-473FE16A9642}" destId="{9F8C4059-783F-418D-8569-3228090253B0}" srcOrd="0" destOrd="0" presId="urn:microsoft.com/office/officeart/2005/8/layout/default"/>
    <dgm:cxn modelId="{7D5683B9-AB16-46D9-B5F1-4CA69C313C09}" srcId="{CCC17928-4A7A-4D1B-90BA-0B9ECADF4B7B}" destId="{CBE7675F-521E-464F-A3AF-473FE16A9642}" srcOrd="7" destOrd="0" parTransId="{89CC7F02-45D9-4AA9-97A5-1B22EB08A954}" sibTransId="{F715D953-6190-449D-B323-A423F2BD0E22}"/>
    <dgm:cxn modelId="{60374EC0-8939-4E06-BD70-098F7E0023DA}" srcId="{CCC17928-4A7A-4D1B-90BA-0B9ECADF4B7B}" destId="{D1E7DF1B-B513-49C2-BD30-76A15C25FE21}" srcOrd="3" destOrd="0" parTransId="{F1797745-D9E8-4885-8EAE-2608598099C2}" sibTransId="{1D582FAD-CC0F-48A9-92C2-3D52502BE395}"/>
    <dgm:cxn modelId="{3F21C2C0-5732-43B2-BE13-3F444E791AF4}" type="presOf" srcId="{B877EF4B-44D4-4FE7-A499-447137734CFB}" destId="{56111F1D-47CE-441B-97C3-28043E7326E5}" srcOrd="0" destOrd="0" presId="urn:microsoft.com/office/officeart/2005/8/layout/default"/>
    <dgm:cxn modelId="{C7653FCF-6E93-448F-AC2C-D37DDFEA1560}" type="presOf" srcId="{6C5C2BD3-A007-4061-816A-C3CBA623377C}" destId="{45F77B65-DE43-41B1-BEE2-DC55D51153B2}" srcOrd="0" destOrd="0" presId="urn:microsoft.com/office/officeart/2005/8/layout/default"/>
    <dgm:cxn modelId="{C84D5DDD-4E40-46BC-8F3D-CC825F75D583}" type="presOf" srcId="{14AA9FE1-E0B9-4912-BA19-8FD5B8290D8C}" destId="{89A1BB0C-6649-4498-B8F2-722AA46F33F9}" srcOrd="0" destOrd="0" presId="urn:microsoft.com/office/officeart/2005/8/layout/default"/>
    <dgm:cxn modelId="{9B1467DA-C1E8-4F1A-A449-EC9FC4F366DC}" type="presParOf" srcId="{ED739A3D-E361-44C9-BDC1-F6B607C6EBFC}" destId="{4B8C632D-FCBE-4A79-AEC5-C0FFA42158E9}" srcOrd="0" destOrd="0" presId="urn:microsoft.com/office/officeart/2005/8/layout/default"/>
    <dgm:cxn modelId="{10B14D4D-3571-4234-9AD1-C8B5A50085C5}" type="presParOf" srcId="{ED739A3D-E361-44C9-BDC1-F6B607C6EBFC}" destId="{C69FC8F7-6660-4687-9C0F-70AD273A9FB0}" srcOrd="1" destOrd="0" presId="urn:microsoft.com/office/officeart/2005/8/layout/default"/>
    <dgm:cxn modelId="{07B95C46-4A4A-4638-8C7C-6C9A3784CE70}" type="presParOf" srcId="{ED739A3D-E361-44C9-BDC1-F6B607C6EBFC}" destId="{BD9C4F4E-EDB7-47E9-B8F0-903F02C63299}" srcOrd="2" destOrd="0" presId="urn:microsoft.com/office/officeart/2005/8/layout/default"/>
    <dgm:cxn modelId="{4D801D55-2F23-43E5-A6A2-5E717829D4CC}" type="presParOf" srcId="{ED739A3D-E361-44C9-BDC1-F6B607C6EBFC}" destId="{4CBB9CBB-D568-428E-B24E-2BC01C8D38C3}" srcOrd="3" destOrd="0" presId="urn:microsoft.com/office/officeart/2005/8/layout/default"/>
    <dgm:cxn modelId="{4F486930-7546-4D57-9AA5-73BFC5FF99F9}" type="presParOf" srcId="{ED739A3D-E361-44C9-BDC1-F6B607C6EBFC}" destId="{56111F1D-47CE-441B-97C3-28043E7326E5}" srcOrd="4" destOrd="0" presId="urn:microsoft.com/office/officeart/2005/8/layout/default"/>
    <dgm:cxn modelId="{48068C50-6E7E-4275-8412-F58B8E054098}" type="presParOf" srcId="{ED739A3D-E361-44C9-BDC1-F6B607C6EBFC}" destId="{53AD8A6C-116E-4A5B-BC52-EE847B424904}" srcOrd="5" destOrd="0" presId="urn:microsoft.com/office/officeart/2005/8/layout/default"/>
    <dgm:cxn modelId="{3F2ED414-C40D-4725-8E04-7635E41CDD12}" type="presParOf" srcId="{ED739A3D-E361-44C9-BDC1-F6B607C6EBFC}" destId="{B6BB73ED-04EA-469B-99F0-4B7A20098A89}" srcOrd="6" destOrd="0" presId="urn:microsoft.com/office/officeart/2005/8/layout/default"/>
    <dgm:cxn modelId="{E8026A8B-48BB-4FC2-BE40-157F713A969A}" type="presParOf" srcId="{ED739A3D-E361-44C9-BDC1-F6B607C6EBFC}" destId="{CAA6D370-C954-4586-BB7A-CC000BF4C19D}" srcOrd="7" destOrd="0" presId="urn:microsoft.com/office/officeart/2005/8/layout/default"/>
    <dgm:cxn modelId="{6D7A3F09-C09D-4DE3-B256-7D9E7A604604}" type="presParOf" srcId="{ED739A3D-E361-44C9-BDC1-F6B607C6EBFC}" destId="{45F77B65-DE43-41B1-BEE2-DC55D51153B2}" srcOrd="8" destOrd="0" presId="urn:microsoft.com/office/officeart/2005/8/layout/default"/>
    <dgm:cxn modelId="{86564C99-AD91-4AB9-B3AA-8C1F4125D203}" type="presParOf" srcId="{ED739A3D-E361-44C9-BDC1-F6B607C6EBFC}" destId="{C0403668-332F-41E0-BBA7-04E3C139498B}" srcOrd="9" destOrd="0" presId="urn:microsoft.com/office/officeart/2005/8/layout/default"/>
    <dgm:cxn modelId="{5B6717E5-EE63-4EC0-A945-7E965D476C04}" type="presParOf" srcId="{ED739A3D-E361-44C9-BDC1-F6B607C6EBFC}" destId="{89A1BB0C-6649-4498-B8F2-722AA46F33F9}" srcOrd="10" destOrd="0" presId="urn:microsoft.com/office/officeart/2005/8/layout/default"/>
    <dgm:cxn modelId="{11D4BA00-BF14-4686-8ADF-31E983D0CBE9}" type="presParOf" srcId="{ED739A3D-E361-44C9-BDC1-F6B607C6EBFC}" destId="{4841D68A-32EA-4567-9D81-95E193CAB4DB}" srcOrd="11" destOrd="0" presId="urn:microsoft.com/office/officeart/2005/8/layout/default"/>
    <dgm:cxn modelId="{0273E0C9-9407-4C4D-8BEB-E305821C22A6}" type="presParOf" srcId="{ED739A3D-E361-44C9-BDC1-F6B607C6EBFC}" destId="{85D7ACE0-8393-4C5B-9DF0-D351C79134C6}" srcOrd="12" destOrd="0" presId="urn:microsoft.com/office/officeart/2005/8/layout/default"/>
    <dgm:cxn modelId="{6C03DC64-5A55-4550-89A8-659A6A587664}" type="presParOf" srcId="{ED739A3D-E361-44C9-BDC1-F6B607C6EBFC}" destId="{4FF22928-38EB-4138-9DDE-AF85FEB7B32E}" srcOrd="13" destOrd="0" presId="urn:microsoft.com/office/officeart/2005/8/layout/default"/>
    <dgm:cxn modelId="{693DCF8F-034A-4AF3-807C-C90DCD8FEB39}" type="presParOf" srcId="{ED739A3D-E361-44C9-BDC1-F6B607C6EBFC}" destId="{9F8C4059-783F-418D-8569-3228090253B0}" srcOrd="14" destOrd="0" presId="urn:microsoft.com/office/officeart/2005/8/layout/default"/>
    <dgm:cxn modelId="{707548E9-D9E3-4CF6-852C-0E5BB5639A04}" type="presParOf" srcId="{ED739A3D-E361-44C9-BDC1-F6B607C6EBFC}" destId="{9F4914BF-D25B-4C64-A53C-A451ACAF6BCA}" srcOrd="15" destOrd="0" presId="urn:microsoft.com/office/officeart/2005/8/layout/default"/>
    <dgm:cxn modelId="{E14FB10D-6B11-4787-9DAB-ACF9A58CF5DD}" type="presParOf" srcId="{ED739A3D-E361-44C9-BDC1-F6B607C6EBFC}" destId="{61CB663C-31F9-4486-9281-E0DA667F1511}"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AB0F5C-98D4-497C-8C4C-2C1ED69B080E}" type="doc">
      <dgm:prSet loTypeId="urn:microsoft.com/office/officeart/2005/8/layout/process5" loCatId="process" qsTypeId="urn:microsoft.com/office/officeart/2005/8/quickstyle/simple1" qsCatId="simple" csTypeId="urn:microsoft.com/office/officeart/2005/8/colors/colorful1" csCatId="colorful"/>
      <dgm:spPr/>
      <dgm:t>
        <a:bodyPr/>
        <a:lstStyle/>
        <a:p>
          <a:endParaRPr lang="en-US"/>
        </a:p>
      </dgm:t>
    </dgm:pt>
    <dgm:pt modelId="{9A7C431E-3606-430B-81B2-82A181F3AD78}">
      <dgm:prSet/>
      <dgm:spPr/>
      <dgm:t>
        <a:bodyPr/>
        <a:lstStyle/>
        <a:p>
          <a:r>
            <a:rPr lang="en-US"/>
            <a:t>Engaged residents play a crucial role in fostering social, economic, and institutional well-being within communities.</a:t>
          </a:r>
        </a:p>
      </dgm:t>
    </dgm:pt>
    <dgm:pt modelId="{AD9ED2F9-43C1-4CD1-B29B-FB08914F72D0}" type="parTrans" cxnId="{4163F214-2386-4F2B-B705-1720E27E30A7}">
      <dgm:prSet/>
      <dgm:spPr/>
      <dgm:t>
        <a:bodyPr/>
        <a:lstStyle/>
        <a:p>
          <a:endParaRPr lang="en-US"/>
        </a:p>
      </dgm:t>
    </dgm:pt>
    <dgm:pt modelId="{FC0A80AB-1615-412A-8438-8D9429C4FAE8}" type="sibTrans" cxnId="{4163F214-2386-4F2B-B705-1720E27E30A7}">
      <dgm:prSet/>
      <dgm:spPr/>
      <dgm:t>
        <a:bodyPr/>
        <a:lstStyle/>
        <a:p>
          <a:endParaRPr lang="en-US"/>
        </a:p>
      </dgm:t>
    </dgm:pt>
    <dgm:pt modelId="{6654310F-69B9-499B-9709-F05B2E8E0A34}">
      <dgm:prSet/>
      <dgm:spPr/>
      <dgm:t>
        <a:bodyPr/>
        <a:lstStyle/>
        <a:p>
          <a:r>
            <a:rPr lang="en-US"/>
            <a:t>Resident engagement refers to the active participation of individuals in civic, social, and economic activities, including voting, volunteering, attending community meetings, and engaging with public services or local institutions.</a:t>
          </a:r>
        </a:p>
      </dgm:t>
    </dgm:pt>
    <dgm:pt modelId="{6C9792DC-3587-4299-9BC3-B3A94044F871}" type="parTrans" cxnId="{BAB094D3-6545-4FD3-9369-9768E63B5847}">
      <dgm:prSet/>
      <dgm:spPr/>
      <dgm:t>
        <a:bodyPr/>
        <a:lstStyle/>
        <a:p>
          <a:endParaRPr lang="en-US"/>
        </a:p>
      </dgm:t>
    </dgm:pt>
    <dgm:pt modelId="{8BB3FCEE-5187-4256-A572-166BEBBEAFED}" type="sibTrans" cxnId="{BAB094D3-6545-4FD3-9369-9768E63B5847}">
      <dgm:prSet/>
      <dgm:spPr/>
      <dgm:t>
        <a:bodyPr/>
        <a:lstStyle/>
        <a:p>
          <a:endParaRPr lang="en-US"/>
        </a:p>
      </dgm:t>
    </dgm:pt>
    <dgm:pt modelId="{D07AA184-D2F0-49DD-AF12-0368D27B6121}">
      <dgm:prSet/>
      <dgm:spPr/>
      <dgm:t>
        <a:bodyPr/>
        <a:lstStyle/>
        <a:p>
          <a:r>
            <a:rPr lang="en-US"/>
            <a:t>Engaged residents contribute to stronger communities by promoting accountability, trust, and collaboration between citizens, governments, and institutions</a:t>
          </a:r>
        </a:p>
      </dgm:t>
    </dgm:pt>
    <dgm:pt modelId="{7D295196-6214-4022-BD17-C22B298EAD63}" type="parTrans" cxnId="{1642A11E-FA38-453E-981B-85C2B2067B7D}">
      <dgm:prSet/>
      <dgm:spPr/>
      <dgm:t>
        <a:bodyPr/>
        <a:lstStyle/>
        <a:p>
          <a:endParaRPr lang="en-US"/>
        </a:p>
      </dgm:t>
    </dgm:pt>
    <dgm:pt modelId="{7C5BFD86-FBC5-47C1-A85A-6A8A35DF791C}" type="sibTrans" cxnId="{1642A11E-FA38-453E-981B-85C2B2067B7D}">
      <dgm:prSet/>
      <dgm:spPr/>
      <dgm:t>
        <a:bodyPr/>
        <a:lstStyle/>
        <a:p>
          <a:endParaRPr lang="en-US"/>
        </a:p>
      </dgm:t>
    </dgm:pt>
    <dgm:pt modelId="{4111572D-F057-428C-BC20-C05F16F49B5A}" type="pres">
      <dgm:prSet presAssocID="{6CAB0F5C-98D4-497C-8C4C-2C1ED69B080E}" presName="diagram" presStyleCnt="0">
        <dgm:presLayoutVars>
          <dgm:dir/>
          <dgm:resizeHandles val="exact"/>
        </dgm:presLayoutVars>
      </dgm:prSet>
      <dgm:spPr/>
    </dgm:pt>
    <dgm:pt modelId="{53C3E5A1-A2DB-43C4-82FE-011CF8A162D2}" type="pres">
      <dgm:prSet presAssocID="{9A7C431E-3606-430B-81B2-82A181F3AD78}" presName="node" presStyleLbl="node1" presStyleIdx="0" presStyleCnt="3">
        <dgm:presLayoutVars>
          <dgm:bulletEnabled val="1"/>
        </dgm:presLayoutVars>
      </dgm:prSet>
      <dgm:spPr/>
    </dgm:pt>
    <dgm:pt modelId="{65010F48-99A1-4F7D-9EAD-F8552FDC4737}" type="pres">
      <dgm:prSet presAssocID="{FC0A80AB-1615-412A-8438-8D9429C4FAE8}" presName="sibTrans" presStyleLbl="sibTrans2D1" presStyleIdx="0" presStyleCnt="2"/>
      <dgm:spPr/>
    </dgm:pt>
    <dgm:pt modelId="{1BAEFAAF-0041-474C-8107-EA72CD0C1BBA}" type="pres">
      <dgm:prSet presAssocID="{FC0A80AB-1615-412A-8438-8D9429C4FAE8}" presName="connectorText" presStyleLbl="sibTrans2D1" presStyleIdx="0" presStyleCnt="2"/>
      <dgm:spPr/>
    </dgm:pt>
    <dgm:pt modelId="{AC6B025F-EB2F-4976-9078-087B6EB9410E}" type="pres">
      <dgm:prSet presAssocID="{6654310F-69B9-499B-9709-F05B2E8E0A34}" presName="node" presStyleLbl="node1" presStyleIdx="1" presStyleCnt="3">
        <dgm:presLayoutVars>
          <dgm:bulletEnabled val="1"/>
        </dgm:presLayoutVars>
      </dgm:prSet>
      <dgm:spPr/>
    </dgm:pt>
    <dgm:pt modelId="{4D97A484-9168-4D81-B53E-523E799777BC}" type="pres">
      <dgm:prSet presAssocID="{8BB3FCEE-5187-4256-A572-166BEBBEAFED}" presName="sibTrans" presStyleLbl="sibTrans2D1" presStyleIdx="1" presStyleCnt="2"/>
      <dgm:spPr/>
    </dgm:pt>
    <dgm:pt modelId="{422CF671-1070-4F9E-8B8F-2EF678BA172E}" type="pres">
      <dgm:prSet presAssocID="{8BB3FCEE-5187-4256-A572-166BEBBEAFED}" presName="connectorText" presStyleLbl="sibTrans2D1" presStyleIdx="1" presStyleCnt="2"/>
      <dgm:spPr/>
    </dgm:pt>
    <dgm:pt modelId="{E04B65F1-4719-499B-9E93-E149E59984C6}" type="pres">
      <dgm:prSet presAssocID="{D07AA184-D2F0-49DD-AF12-0368D27B6121}" presName="node" presStyleLbl="node1" presStyleIdx="2" presStyleCnt="3">
        <dgm:presLayoutVars>
          <dgm:bulletEnabled val="1"/>
        </dgm:presLayoutVars>
      </dgm:prSet>
      <dgm:spPr/>
    </dgm:pt>
  </dgm:ptLst>
  <dgm:cxnLst>
    <dgm:cxn modelId="{8B4A3E0B-5EAE-4AE2-B787-F4C7341E3D13}" type="presOf" srcId="{6654310F-69B9-499B-9709-F05B2E8E0A34}" destId="{AC6B025F-EB2F-4976-9078-087B6EB9410E}" srcOrd="0" destOrd="0" presId="urn:microsoft.com/office/officeart/2005/8/layout/process5"/>
    <dgm:cxn modelId="{24EAB00D-241D-4126-A101-EFE5D9E7DD4B}" type="presOf" srcId="{8BB3FCEE-5187-4256-A572-166BEBBEAFED}" destId="{422CF671-1070-4F9E-8B8F-2EF678BA172E}" srcOrd="1" destOrd="0" presId="urn:microsoft.com/office/officeart/2005/8/layout/process5"/>
    <dgm:cxn modelId="{4163F214-2386-4F2B-B705-1720E27E30A7}" srcId="{6CAB0F5C-98D4-497C-8C4C-2C1ED69B080E}" destId="{9A7C431E-3606-430B-81B2-82A181F3AD78}" srcOrd="0" destOrd="0" parTransId="{AD9ED2F9-43C1-4CD1-B29B-FB08914F72D0}" sibTransId="{FC0A80AB-1615-412A-8438-8D9429C4FAE8}"/>
    <dgm:cxn modelId="{1642A11E-FA38-453E-981B-85C2B2067B7D}" srcId="{6CAB0F5C-98D4-497C-8C4C-2C1ED69B080E}" destId="{D07AA184-D2F0-49DD-AF12-0368D27B6121}" srcOrd="2" destOrd="0" parTransId="{7D295196-6214-4022-BD17-C22B298EAD63}" sibTransId="{7C5BFD86-FBC5-47C1-A85A-6A8A35DF791C}"/>
    <dgm:cxn modelId="{503B5960-D290-4366-898D-933359524894}" type="presOf" srcId="{6CAB0F5C-98D4-497C-8C4C-2C1ED69B080E}" destId="{4111572D-F057-428C-BC20-C05F16F49B5A}" srcOrd="0" destOrd="0" presId="urn:microsoft.com/office/officeart/2005/8/layout/process5"/>
    <dgm:cxn modelId="{BF78F267-140C-45A8-8CDE-FAAB554CCBDA}" type="presOf" srcId="{D07AA184-D2F0-49DD-AF12-0368D27B6121}" destId="{E04B65F1-4719-499B-9E93-E149E59984C6}" srcOrd="0" destOrd="0" presId="urn:microsoft.com/office/officeart/2005/8/layout/process5"/>
    <dgm:cxn modelId="{5388824D-54F8-4547-AF8E-DA73B409C98E}" type="presOf" srcId="{FC0A80AB-1615-412A-8438-8D9429C4FAE8}" destId="{1BAEFAAF-0041-474C-8107-EA72CD0C1BBA}" srcOrd="1" destOrd="0" presId="urn:microsoft.com/office/officeart/2005/8/layout/process5"/>
    <dgm:cxn modelId="{9782C652-D4E4-412E-BB31-40E324536ED0}" type="presOf" srcId="{FC0A80AB-1615-412A-8438-8D9429C4FAE8}" destId="{65010F48-99A1-4F7D-9EAD-F8552FDC4737}" srcOrd="0" destOrd="0" presId="urn:microsoft.com/office/officeart/2005/8/layout/process5"/>
    <dgm:cxn modelId="{3395E38D-FBB4-466A-8443-ACB2884AE0A4}" type="presOf" srcId="{9A7C431E-3606-430B-81B2-82A181F3AD78}" destId="{53C3E5A1-A2DB-43C4-82FE-011CF8A162D2}" srcOrd="0" destOrd="0" presId="urn:microsoft.com/office/officeart/2005/8/layout/process5"/>
    <dgm:cxn modelId="{BAB094D3-6545-4FD3-9369-9768E63B5847}" srcId="{6CAB0F5C-98D4-497C-8C4C-2C1ED69B080E}" destId="{6654310F-69B9-499B-9709-F05B2E8E0A34}" srcOrd="1" destOrd="0" parTransId="{6C9792DC-3587-4299-9BC3-B3A94044F871}" sibTransId="{8BB3FCEE-5187-4256-A572-166BEBBEAFED}"/>
    <dgm:cxn modelId="{85E704FD-9FC8-4B96-BCAE-C612BCED1F10}" type="presOf" srcId="{8BB3FCEE-5187-4256-A572-166BEBBEAFED}" destId="{4D97A484-9168-4D81-B53E-523E799777BC}" srcOrd="0" destOrd="0" presId="urn:microsoft.com/office/officeart/2005/8/layout/process5"/>
    <dgm:cxn modelId="{4A0DDCE6-E0A6-4429-9CB2-831591D2A043}" type="presParOf" srcId="{4111572D-F057-428C-BC20-C05F16F49B5A}" destId="{53C3E5A1-A2DB-43C4-82FE-011CF8A162D2}" srcOrd="0" destOrd="0" presId="urn:microsoft.com/office/officeart/2005/8/layout/process5"/>
    <dgm:cxn modelId="{C0FF3416-4079-42B6-92CD-197BAE632612}" type="presParOf" srcId="{4111572D-F057-428C-BC20-C05F16F49B5A}" destId="{65010F48-99A1-4F7D-9EAD-F8552FDC4737}" srcOrd="1" destOrd="0" presId="urn:microsoft.com/office/officeart/2005/8/layout/process5"/>
    <dgm:cxn modelId="{440C92CA-2984-4795-9BB2-AA56B164F95F}" type="presParOf" srcId="{65010F48-99A1-4F7D-9EAD-F8552FDC4737}" destId="{1BAEFAAF-0041-474C-8107-EA72CD0C1BBA}" srcOrd="0" destOrd="0" presId="urn:microsoft.com/office/officeart/2005/8/layout/process5"/>
    <dgm:cxn modelId="{B8EA8B92-265B-4A92-95F4-6C35651B4A91}" type="presParOf" srcId="{4111572D-F057-428C-BC20-C05F16F49B5A}" destId="{AC6B025F-EB2F-4976-9078-087B6EB9410E}" srcOrd="2" destOrd="0" presId="urn:microsoft.com/office/officeart/2005/8/layout/process5"/>
    <dgm:cxn modelId="{2152FCE7-299E-4635-ADA6-FE86B7B2077F}" type="presParOf" srcId="{4111572D-F057-428C-BC20-C05F16F49B5A}" destId="{4D97A484-9168-4D81-B53E-523E799777BC}" srcOrd="3" destOrd="0" presId="urn:microsoft.com/office/officeart/2005/8/layout/process5"/>
    <dgm:cxn modelId="{5BFDA6BB-8FDC-4C0C-A52D-8E0ADDD19A6E}" type="presParOf" srcId="{4D97A484-9168-4D81-B53E-523E799777BC}" destId="{422CF671-1070-4F9E-8B8F-2EF678BA172E}" srcOrd="0" destOrd="0" presId="urn:microsoft.com/office/officeart/2005/8/layout/process5"/>
    <dgm:cxn modelId="{F15AAE15-8829-48C7-826F-E7B302A0DC3E}" type="presParOf" srcId="{4111572D-F057-428C-BC20-C05F16F49B5A}" destId="{E04B65F1-4719-499B-9E93-E149E59984C6}"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20B50-840A-4959-881F-7F5FE468A3D7}">
      <dsp:nvSpPr>
        <dsp:cNvPr id="0" name=""/>
        <dsp:cNvSpPr/>
      </dsp:nvSpPr>
      <dsp:spPr>
        <a:xfrm>
          <a:off x="0" y="0"/>
          <a:ext cx="5308823" cy="4405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baseline="0"/>
            <a:t>A steady decline in households seeking subsidized housing was observed from 2018 to 2022.</a:t>
          </a:r>
          <a:endParaRPr lang="en-US" sz="1000" kern="1200"/>
        </a:p>
      </dsp:txBody>
      <dsp:txXfrm>
        <a:off x="12904" y="12904"/>
        <a:ext cx="4781880" cy="414750"/>
      </dsp:txXfrm>
    </dsp:sp>
    <dsp:sp modelId="{2BB55711-9AB4-448A-9CF9-40F4D5B981D6}">
      <dsp:nvSpPr>
        <dsp:cNvPr id="0" name=""/>
        <dsp:cNvSpPr/>
      </dsp:nvSpPr>
      <dsp:spPr>
        <a:xfrm>
          <a:off x="396438" y="501746"/>
          <a:ext cx="5308823" cy="4405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baseline="0"/>
            <a:t>Decreases were seen across various categories, including those struggling with affordability and high shelter costs.</a:t>
          </a:r>
          <a:endParaRPr lang="en-US" sz="1000" kern="1200"/>
        </a:p>
      </dsp:txBody>
      <dsp:txXfrm>
        <a:off x="409342" y="514650"/>
        <a:ext cx="4600214" cy="414750"/>
      </dsp:txXfrm>
    </dsp:sp>
    <dsp:sp modelId="{F7E60680-E927-4C68-A373-3FD6D5C354BB}">
      <dsp:nvSpPr>
        <dsp:cNvPr id="0" name=""/>
        <dsp:cNvSpPr/>
      </dsp:nvSpPr>
      <dsp:spPr>
        <a:xfrm>
          <a:off x="792876" y="1003493"/>
          <a:ext cx="5308823" cy="4405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baseline="0"/>
            <a:t>The decline may indicate changes in housing conditions, reduced eligibility, or limited availability of support.</a:t>
          </a:r>
          <a:endParaRPr lang="en-US" sz="1000" kern="1200"/>
        </a:p>
      </dsp:txBody>
      <dsp:txXfrm>
        <a:off x="805780" y="1016397"/>
        <a:ext cx="4600214" cy="414750"/>
      </dsp:txXfrm>
    </dsp:sp>
    <dsp:sp modelId="{EEA4AA79-5BB2-409C-B7CD-04DDCF95A92B}">
      <dsp:nvSpPr>
        <dsp:cNvPr id="0" name=""/>
        <dsp:cNvSpPr/>
      </dsp:nvSpPr>
      <dsp:spPr>
        <a:xfrm>
          <a:off x="1189314" y="1505240"/>
          <a:ext cx="5308823" cy="4405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baseline="0"/>
            <a:t>Lower demand might also suggest improvements in housing affordability, though further analysis is needed.</a:t>
          </a:r>
          <a:endParaRPr lang="en-US" sz="1000" kern="1200"/>
        </a:p>
      </dsp:txBody>
      <dsp:txXfrm>
        <a:off x="1202218" y="1518144"/>
        <a:ext cx="4600214" cy="414750"/>
      </dsp:txXfrm>
    </dsp:sp>
    <dsp:sp modelId="{FD30229D-DE78-41E1-AFD0-A70A2906EEEF}">
      <dsp:nvSpPr>
        <dsp:cNvPr id="0" name=""/>
        <dsp:cNvSpPr/>
      </dsp:nvSpPr>
      <dsp:spPr>
        <a:xfrm>
          <a:off x="1585752" y="2006986"/>
          <a:ext cx="5308823" cy="4405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baseline="0"/>
            <a:t>Understanding the reasons behind this trend is crucial for ensuring that support reaches those in need. </a:t>
          </a:r>
          <a:endParaRPr lang="en-US" sz="1000" kern="1200"/>
        </a:p>
      </dsp:txBody>
      <dsp:txXfrm>
        <a:off x="1598656" y="2019890"/>
        <a:ext cx="4600214" cy="414750"/>
      </dsp:txXfrm>
    </dsp:sp>
    <dsp:sp modelId="{43430022-1359-4A05-A33C-4E24D8E88C05}">
      <dsp:nvSpPr>
        <dsp:cNvPr id="0" name=""/>
        <dsp:cNvSpPr/>
      </dsp:nvSpPr>
      <dsp:spPr>
        <a:xfrm>
          <a:off x="5022460" y="321852"/>
          <a:ext cx="286362" cy="28636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86891" y="321852"/>
        <a:ext cx="157500" cy="215487"/>
      </dsp:txXfrm>
    </dsp:sp>
    <dsp:sp modelId="{74546767-3D13-4334-B389-0D5A190BD231}">
      <dsp:nvSpPr>
        <dsp:cNvPr id="0" name=""/>
        <dsp:cNvSpPr/>
      </dsp:nvSpPr>
      <dsp:spPr>
        <a:xfrm>
          <a:off x="5418898" y="823598"/>
          <a:ext cx="286362" cy="28636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483329" y="823598"/>
        <a:ext cx="157500" cy="215487"/>
      </dsp:txXfrm>
    </dsp:sp>
    <dsp:sp modelId="{AF0DB6C7-5929-4A47-8CA3-EBBEA0180D35}">
      <dsp:nvSpPr>
        <dsp:cNvPr id="0" name=""/>
        <dsp:cNvSpPr/>
      </dsp:nvSpPr>
      <dsp:spPr>
        <a:xfrm>
          <a:off x="5815336" y="1318002"/>
          <a:ext cx="286362" cy="28636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879767" y="1318002"/>
        <a:ext cx="157500" cy="215487"/>
      </dsp:txXfrm>
    </dsp:sp>
    <dsp:sp modelId="{939550E4-98E9-48D6-8099-CCF7986C8BB6}">
      <dsp:nvSpPr>
        <dsp:cNvPr id="0" name=""/>
        <dsp:cNvSpPr/>
      </dsp:nvSpPr>
      <dsp:spPr>
        <a:xfrm>
          <a:off x="6211775" y="1824644"/>
          <a:ext cx="286362" cy="28636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276206" y="1824644"/>
        <a:ext cx="157500" cy="215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D9167-89E7-4D05-915F-5B5E209830C5}">
      <dsp:nvSpPr>
        <dsp:cNvPr id="0" name=""/>
        <dsp:cNvSpPr/>
      </dsp:nvSpPr>
      <dsp:spPr>
        <a:xfrm>
          <a:off x="0" y="3983"/>
          <a:ext cx="6861328" cy="439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1C1753-3D82-4AA4-A631-A8302486F9A1}">
      <dsp:nvSpPr>
        <dsp:cNvPr id="0" name=""/>
        <dsp:cNvSpPr/>
      </dsp:nvSpPr>
      <dsp:spPr>
        <a:xfrm>
          <a:off x="132945" y="102867"/>
          <a:ext cx="241954" cy="24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E9C18-DB8B-4D0E-8363-19F46591D161}">
      <dsp:nvSpPr>
        <dsp:cNvPr id="0" name=""/>
        <dsp:cNvSpPr/>
      </dsp:nvSpPr>
      <dsp:spPr>
        <a:xfrm>
          <a:off x="507845" y="3983"/>
          <a:ext cx="6307856" cy="52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4" tIns="55234" rIns="55234" bIns="55234" numCol="1" spcCol="1270" anchor="ctr" anchorCtr="0">
          <a:noAutofit/>
        </a:bodyPr>
        <a:lstStyle/>
        <a:p>
          <a:pPr marL="0" lvl="0" indent="0" algn="l" defTabSz="622300">
            <a:lnSpc>
              <a:spcPct val="100000"/>
            </a:lnSpc>
            <a:spcBef>
              <a:spcPct val="0"/>
            </a:spcBef>
            <a:spcAft>
              <a:spcPct val="35000"/>
            </a:spcAft>
            <a:buNone/>
          </a:pPr>
          <a:r>
            <a:rPr lang="en-US" sz="1400" b="0" i="0" kern="1200" baseline="0"/>
            <a:t>Eviction applications peaked in </a:t>
          </a:r>
          <a:r>
            <a:rPr lang="en-US" sz="1400" b="1" i="0" kern="1200" baseline="0"/>
            <a:t>2015</a:t>
          </a:r>
          <a:r>
            <a:rPr lang="en-US" sz="1400" b="0" i="0" kern="1200" baseline="0"/>
            <a:t>, indicating a period of heightened housing instability.</a:t>
          </a:r>
          <a:endParaRPr lang="en-US" sz="1400" kern="1200"/>
        </a:p>
      </dsp:txBody>
      <dsp:txXfrm>
        <a:off x="507845" y="3983"/>
        <a:ext cx="6307856" cy="521892"/>
      </dsp:txXfrm>
    </dsp:sp>
    <dsp:sp modelId="{12FBDB24-2E1F-4C5F-BA9C-71DFEA0AE5F6}">
      <dsp:nvSpPr>
        <dsp:cNvPr id="0" name=""/>
        <dsp:cNvSpPr/>
      </dsp:nvSpPr>
      <dsp:spPr>
        <a:xfrm>
          <a:off x="0" y="656348"/>
          <a:ext cx="6861328" cy="439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EC128A-D42B-4BF3-B617-9877437827CB}">
      <dsp:nvSpPr>
        <dsp:cNvPr id="0" name=""/>
        <dsp:cNvSpPr/>
      </dsp:nvSpPr>
      <dsp:spPr>
        <a:xfrm>
          <a:off x="132945" y="755233"/>
          <a:ext cx="241954" cy="24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2047D7-1618-484B-B781-00B06EF84CAE}">
      <dsp:nvSpPr>
        <dsp:cNvPr id="0" name=""/>
        <dsp:cNvSpPr/>
      </dsp:nvSpPr>
      <dsp:spPr>
        <a:xfrm>
          <a:off x="507845" y="656348"/>
          <a:ext cx="6307856" cy="52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4" tIns="55234" rIns="55234" bIns="55234" numCol="1" spcCol="1270" anchor="ctr" anchorCtr="0">
          <a:noAutofit/>
        </a:bodyPr>
        <a:lstStyle/>
        <a:p>
          <a:pPr marL="0" lvl="0" indent="0" algn="l" defTabSz="622300">
            <a:lnSpc>
              <a:spcPct val="100000"/>
            </a:lnSpc>
            <a:spcBef>
              <a:spcPct val="0"/>
            </a:spcBef>
            <a:spcAft>
              <a:spcPct val="35000"/>
            </a:spcAft>
            <a:buNone/>
          </a:pPr>
          <a:r>
            <a:rPr lang="en-US" sz="1400" b="0" i="0" kern="1200" baseline="0"/>
            <a:t>A gradual decline in applications occurred after </a:t>
          </a:r>
          <a:r>
            <a:rPr lang="en-US" sz="1400" b="1" i="0" kern="1200" baseline="0"/>
            <a:t>2017</a:t>
          </a:r>
          <a:r>
            <a:rPr lang="en-US" sz="1400" b="0" i="0" kern="1200" baseline="0"/>
            <a:t>, suggesting possible improvements in housing policies or economic conditions.</a:t>
          </a:r>
          <a:endParaRPr lang="en-US" sz="1400" kern="1200"/>
        </a:p>
      </dsp:txBody>
      <dsp:txXfrm>
        <a:off x="507845" y="656348"/>
        <a:ext cx="6307856" cy="521892"/>
      </dsp:txXfrm>
    </dsp:sp>
    <dsp:sp modelId="{4F0B501E-C5E2-4B32-ADF2-9E168109EF25}">
      <dsp:nvSpPr>
        <dsp:cNvPr id="0" name=""/>
        <dsp:cNvSpPr/>
      </dsp:nvSpPr>
      <dsp:spPr>
        <a:xfrm>
          <a:off x="0" y="1308714"/>
          <a:ext cx="6861328" cy="439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718800-2D07-49FF-B1E6-216F105802B5}">
      <dsp:nvSpPr>
        <dsp:cNvPr id="0" name=""/>
        <dsp:cNvSpPr/>
      </dsp:nvSpPr>
      <dsp:spPr>
        <a:xfrm>
          <a:off x="132945" y="1407599"/>
          <a:ext cx="241954" cy="24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C061D5-812B-45BD-A336-38833A68125F}">
      <dsp:nvSpPr>
        <dsp:cNvPr id="0" name=""/>
        <dsp:cNvSpPr/>
      </dsp:nvSpPr>
      <dsp:spPr>
        <a:xfrm>
          <a:off x="507845" y="1308714"/>
          <a:ext cx="6307856" cy="52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4" tIns="55234" rIns="55234" bIns="55234" numCol="1" spcCol="1270" anchor="ctr" anchorCtr="0">
          <a:noAutofit/>
        </a:bodyPr>
        <a:lstStyle/>
        <a:p>
          <a:pPr marL="0" lvl="0" indent="0" algn="l" defTabSz="622300">
            <a:lnSpc>
              <a:spcPct val="100000"/>
            </a:lnSpc>
            <a:spcBef>
              <a:spcPct val="0"/>
            </a:spcBef>
            <a:spcAft>
              <a:spcPct val="35000"/>
            </a:spcAft>
            <a:buNone/>
          </a:pPr>
          <a:r>
            <a:rPr lang="en-US" sz="1400" b="0" i="0" kern="1200" baseline="0"/>
            <a:t>The peak period may correlate with economic downturns or increased housing costs.</a:t>
          </a:r>
          <a:endParaRPr lang="en-US" sz="1400" kern="1200"/>
        </a:p>
      </dsp:txBody>
      <dsp:txXfrm>
        <a:off x="507845" y="1308714"/>
        <a:ext cx="6307856" cy="521892"/>
      </dsp:txXfrm>
    </dsp:sp>
    <dsp:sp modelId="{2820F4F8-69E4-456D-96B9-90CBF38EE83C}">
      <dsp:nvSpPr>
        <dsp:cNvPr id="0" name=""/>
        <dsp:cNvSpPr/>
      </dsp:nvSpPr>
      <dsp:spPr>
        <a:xfrm>
          <a:off x="0" y="1961079"/>
          <a:ext cx="6861328" cy="439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AA0F9A-C69C-4B87-8E15-74DC9419E41B}">
      <dsp:nvSpPr>
        <dsp:cNvPr id="0" name=""/>
        <dsp:cNvSpPr/>
      </dsp:nvSpPr>
      <dsp:spPr>
        <a:xfrm>
          <a:off x="132945" y="2059964"/>
          <a:ext cx="241954" cy="2417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040581-5E32-4D92-B94F-4200CD490E83}">
      <dsp:nvSpPr>
        <dsp:cNvPr id="0" name=""/>
        <dsp:cNvSpPr/>
      </dsp:nvSpPr>
      <dsp:spPr>
        <a:xfrm>
          <a:off x="507845" y="1961079"/>
          <a:ext cx="6307856" cy="52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4" tIns="55234" rIns="55234" bIns="55234" numCol="1" spcCol="1270" anchor="ctr" anchorCtr="0">
          <a:noAutofit/>
        </a:bodyPr>
        <a:lstStyle/>
        <a:p>
          <a:pPr marL="0" lvl="0" indent="0" algn="l" defTabSz="622300">
            <a:lnSpc>
              <a:spcPct val="100000"/>
            </a:lnSpc>
            <a:spcBef>
              <a:spcPct val="0"/>
            </a:spcBef>
            <a:spcAft>
              <a:spcPct val="35000"/>
            </a:spcAft>
            <a:buNone/>
          </a:pPr>
          <a:r>
            <a:rPr lang="en-US" sz="1400" b="0" i="0" kern="1200" baseline="0"/>
            <a:t>The decline could reflect successful interventions like rental assistance programs or tenant support.</a:t>
          </a:r>
          <a:endParaRPr lang="en-US" sz="1400" kern="1200"/>
        </a:p>
      </dsp:txBody>
      <dsp:txXfrm>
        <a:off x="507845" y="1961079"/>
        <a:ext cx="6307856" cy="521892"/>
      </dsp:txXfrm>
    </dsp:sp>
    <dsp:sp modelId="{5E04F514-1661-4C56-A4F0-BBA1A2C694B2}">
      <dsp:nvSpPr>
        <dsp:cNvPr id="0" name=""/>
        <dsp:cNvSpPr/>
      </dsp:nvSpPr>
      <dsp:spPr>
        <a:xfrm>
          <a:off x="0" y="2613445"/>
          <a:ext cx="6861328" cy="439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6AF117-D5D6-468E-9E42-61DD5C2A1A31}">
      <dsp:nvSpPr>
        <dsp:cNvPr id="0" name=""/>
        <dsp:cNvSpPr/>
      </dsp:nvSpPr>
      <dsp:spPr>
        <a:xfrm>
          <a:off x="132945" y="2712330"/>
          <a:ext cx="241954" cy="2417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A38AC2-63BF-4B3B-B6AA-08C0170F0308}">
      <dsp:nvSpPr>
        <dsp:cNvPr id="0" name=""/>
        <dsp:cNvSpPr/>
      </dsp:nvSpPr>
      <dsp:spPr>
        <a:xfrm>
          <a:off x="507845" y="2613445"/>
          <a:ext cx="6307856" cy="52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4" tIns="55234" rIns="55234" bIns="55234" numCol="1" spcCol="1270" anchor="ctr" anchorCtr="0">
          <a:noAutofit/>
        </a:bodyPr>
        <a:lstStyle/>
        <a:p>
          <a:pPr marL="0" lvl="0" indent="0" algn="l" defTabSz="622300">
            <a:lnSpc>
              <a:spcPct val="100000"/>
            </a:lnSpc>
            <a:spcBef>
              <a:spcPct val="0"/>
            </a:spcBef>
            <a:spcAft>
              <a:spcPct val="35000"/>
            </a:spcAft>
            <a:buNone/>
          </a:pPr>
          <a:r>
            <a:rPr lang="en-US" sz="1400" b="0" i="0" kern="1200" baseline="0"/>
            <a:t>Understanding eviction trends is critical for developing strategies to prevent housing instability and homelessness. </a:t>
          </a:r>
          <a:endParaRPr lang="en-US" sz="1400" kern="1200"/>
        </a:p>
      </dsp:txBody>
      <dsp:txXfrm>
        <a:off x="507845" y="2613445"/>
        <a:ext cx="6307856" cy="5218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B2C80-AC10-48F6-B9E7-508B704AC30F}">
      <dsp:nvSpPr>
        <dsp:cNvPr id="0" name=""/>
        <dsp:cNvSpPr/>
      </dsp:nvSpPr>
      <dsp:spPr>
        <a:xfrm>
          <a:off x="85611" y="0"/>
          <a:ext cx="2239557" cy="13437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Non-payment of rent</a:t>
          </a:r>
          <a:r>
            <a:rPr lang="en-US" sz="1300" kern="1200"/>
            <a:t> is the leading cause of evictions, highlighting economic challenges faced by tenants.</a:t>
          </a:r>
        </a:p>
      </dsp:txBody>
      <dsp:txXfrm>
        <a:off x="85611" y="0"/>
        <a:ext cx="2239557" cy="1343734"/>
      </dsp:txXfrm>
    </dsp:sp>
    <dsp:sp modelId="{58DA26E6-E8B7-4649-AC59-82C279DACDBA}">
      <dsp:nvSpPr>
        <dsp:cNvPr id="0" name=""/>
        <dsp:cNvSpPr/>
      </dsp:nvSpPr>
      <dsp:spPr>
        <a:xfrm>
          <a:off x="2591228" y="722"/>
          <a:ext cx="2239557" cy="13437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Other significant reasons include </a:t>
          </a:r>
          <a:r>
            <a:rPr lang="en-US" sz="1300" b="1" kern="1200"/>
            <a:t>property sales</a:t>
          </a:r>
          <a:r>
            <a:rPr lang="en-US" sz="1300" kern="1200"/>
            <a:t> and </a:t>
          </a:r>
          <a:r>
            <a:rPr lang="en-US" sz="1300" b="1" kern="1200"/>
            <a:t>landlord-tenant disputes</a:t>
          </a:r>
          <a:r>
            <a:rPr lang="en-US" sz="1300" kern="1200"/>
            <a:t>.</a:t>
          </a:r>
        </a:p>
      </dsp:txBody>
      <dsp:txXfrm>
        <a:off x="2591228" y="722"/>
        <a:ext cx="2239557" cy="1343734"/>
      </dsp:txXfrm>
    </dsp:sp>
    <dsp:sp modelId="{ABE87262-A1DA-433B-9AF8-D8E3BD84527A}">
      <dsp:nvSpPr>
        <dsp:cNvPr id="0" name=""/>
        <dsp:cNvSpPr/>
      </dsp:nvSpPr>
      <dsp:spPr>
        <a:xfrm>
          <a:off x="127715" y="1568412"/>
          <a:ext cx="2239557" cy="13437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Economic stressors like job loss or rising living costs may contribute to increased non-payment cases.</a:t>
          </a:r>
        </a:p>
      </dsp:txBody>
      <dsp:txXfrm>
        <a:off x="127715" y="1568412"/>
        <a:ext cx="2239557" cy="1343734"/>
      </dsp:txXfrm>
    </dsp:sp>
    <dsp:sp modelId="{0F89B9B7-536D-4EDC-AD31-255F67C70091}">
      <dsp:nvSpPr>
        <dsp:cNvPr id="0" name=""/>
        <dsp:cNvSpPr/>
      </dsp:nvSpPr>
      <dsp:spPr>
        <a:xfrm>
          <a:off x="2591228" y="1568412"/>
          <a:ext cx="2239557" cy="13437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prevalence of evictions due to </a:t>
          </a:r>
          <a:r>
            <a:rPr lang="en-US" sz="1300" b="1" kern="1200"/>
            <a:t>property sales</a:t>
          </a:r>
          <a:r>
            <a:rPr lang="en-US" sz="1300" kern="1200"/>
            <a:t> suggests impacts from real estate market dynamics.</a:t>
          </a:r>
        </a:p>
      </dsp:txBody>
      <dsp:txXfrm>
        <a:off x="2591228" y="1568412"/>
        <a:ext cx="2239557" cy="1343734"/>
      </dsp:txXfrm>
    </dsp:sp>
    <dsp:sp modelId="{C489C324-AD6E-45BE-B945-4C0E3F9C5482}">
      <dsp:nvSpPr>
        <dsp:cNvPr id="0" name=""/>
        <dsp:cNvSpPr/>
      </dsp:nvSpPr>
      <dsp:spPr>
        <a:xfrm>
          <a:off x="1359471" y="3136102"/>
          <a:ext cx="2239557" cy="13437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Understanding these drivers is essential for targeted policy interventions to reduce housing instability and prevent homelessness.</a:t>
          </a:r>
        </a:p>
      </dsp:txBody>
      <dsp:txXfrm>
        <a:off x="1359471" y="3136102"/>
        <a:ext cx="2239557" cy="13437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14719-BAC1-4950-AF7F-D9B4AABB6474}">
      <dsp:nvSpPr>
        <dsp:cNvPr id="0" name=""/>
        <dsp:cNvSpPr/>
      </dsp:nvSpPr>
      <dsp:spPr>
        <a:xfrm>
          <a:off x="0" y="22899"/>
          <a:ext cx="5507920" cy="692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baseline="0"/>
            <a:t>Indigenous and Black communities</a:t>
          </a:r>
          <a:r>
            <a:rPr lang="en-US" sz="1600" b="0" i="0" kern="1200" baseline="0"/>
            <a:t> face disproportionately higher rates of homelessness.</a:t>
          </a:r>
          <a:endParaRPr lang="en-US" sz="1600" kern="1200"/>
        </a:p>
      </dsp:txBody>
      <dsp:txXfrm>
        <a:off x="33812" y="56711"/>
        <a:ext cx="5440296" cy="625015"/>
      </dsp:txXfrm>
    </dsp:sp>
    <dsp:sp modelId="{660FDE0C-0186-426B-8B92-1570F9CC3243}">
      <dsp:nvSpPr>
        <dsp:cNvPr id="0" name=""/>
        <dsp:cNvSpPr/>
      </dsp:nvSpPr>
      <dsp:spPr>
        <a:xfrm>
          <a:off x="0" y="761619"/>
          <a:ext cx="5507920" cy="692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baseline="0"/>
            <a:t>Youth and young adults</a:t>
          </a:r>
          <a:r>
            <a:rPr lang="en-US" sz="1600" b="0" i="0" kern="1200" baseline="0"/>
            <a:t> are among the most affected age groups, indicating a need for targeted support.</a:t>
          </a:r>
          <a:endParaRPr lang="en-US" sz="1600" kern="1200"/>
        </a:p>
      </dsp:txBody>
      <dsp:txXfrm>
        <a:off x="33812" y="795431"/>
        <a:ext cx="5440296" cy="625015"/>
      </dsp:txXfrm>
    </dsp:sp>
    <dsp:sp modelId="{F393BE15-D49E-44BC-A603-96C237C83CF7}">
      <dsp:nvSpPr>
        <dsp:cNvPr id="0" name=""/>
        <dsp:cNvSpPr/>
      </dsp:nvSpPr>
      <dsp:spPr>
        <a:xfrm>
          <a:off x="0" y="1500339"/>
          <a:ext cx="5507920" cy="692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a:t>Systemic inequalities and </a:t>
          </a:r>
          <a:r>
            <a:rPr lang="en-US" sz="1600" b="1" i="0" kern="1200" baseline="0"/>
            <a:t>historic disadvantages</a:t>
          </a:r>
          <a:r>
            <a:rPr lang="en-US" sz="1600" b="0" i="0" kern="1200" baseline="0"/>
            <a:t> contribute to higher homelessness rates among marginalized groups.</a:t>
          </a:r>
          <a:endParaRPr lang="en-US" sz="1600" kern="1200"/>
        </a:p>
      </dsp:txBody>
      <dsp:txXfrm>
        <a:off x="33812" y="1534151"/>
        <a:ext cx="5440296" cy="625015"/>
      </dsp:txXfrm>
    </dsp:sp>
    <dsp:sp modelId="{75F3AE2E-F2CD-46E7-A493-5FBACC0BA0A5}">
      <dsp:nvSpPr>
        <dsp:cNvPr id="0" name=""/>
        <dsp:cNvSpPr/>
      </dsp:nvSpPr>
      <dsp:spPr>
        <a:xfrm>
          <a:off x="0" y="2239059"/>
          <a:ext cx="5507920" cy="692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a:t>Addressing these disparities requires </a:t>
          </a:r>
          <a:r>
            <a:rPr lang="en-US" sz="1600" b="1" i="0" kern="1200" baseline="0"/>
            <a:t>culturally sensitive services</a:t>
          </a:r>
          <a:r>
            <a:rPr lang="en-US" sz="1600" b="0" i="0" kern="1200" baseline="0"/>
            <a:t> and </a:t>
          </a:r>
          <a:r>
            <a:rPr lang="en-US" sz="1600" b="1" i="0" kern="1200" baseline="0"/>
            <a:t>inclusive policy measures</a:t>
          </a:r>
          <a:r>
            <a:rPr lang="en-US" sz="1600" b="0" i="0" kern="1200" baseline="0"/>
            <a:t>.</a:t>
          </a:r>
          <a:endParaRPr lang="en-US" sz="1600" kern="1200"/>
        </a:p>
      </dsp:txBody>
      <dsp:txXfrm>
        <a:off x="33812" y="2272871"/>
        <a:ext cx="5440296" cy="625015"/>
      </dsp:txXfrm>
    </dsp:sp>
    <dsp:sp modelId="{4DF1290A-1847-419E-B9A1-3523CD49F4FB}">
      <dsp:nvSpPr>
        <dsp:cNvPr id="0" name=""/>
        <dsp:cNvSpPr/>
      </dsp:nvSpPr>
      <dsp:spPr>
        <a:xfrm>
          <a:off x="0" y="2977779"/>
          <a:ext cx="5507920" cy="692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a:t>Data emphasizes the need for equity-focused approaches to reduce homelessness and provide long-term stability. </a:t>
          </a:r>
          <a:endParaRPr lang="en-US" sz="1600" kern="1200"/>
        </a:p>
      </dsp:txBody>
      <dsp:txXfrm>
        <a:off x="33812" y="3011591"/>
        <a:ext cx="5440296" cy="6250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EBB51-69F0-47EA-B307-1401D3DA1DC3}">
      <dsp:nvSpPr>
        <dsp:cNvPr id="0" name=""/>
        <dsp:cNvSpPr/>
      </dsp:nvSpPr>
      <dsp:spPr>
        <a:xfrm>
          <a:off x="0" y="131996"/>
          <a:ext cx="7074409" cy="10670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4651D-BCFC-42A9-BA39-7FDECA11BE2B}">
      <dsp:nvSpPr>
        <dsp:cNvPr id="0" name=""/>
        <dsp:cNvSpPr/>
      </dsp:nvSpPr>
      <dsp:spPr>
        <a:xfrm>
          <a:off x="322777" y="372079"/>
          <a:ext cx="587442" cy="586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AC9790-1192-4F9A-859B-4E6B86A161E2}">
      <dsp:nvSpPr>
        <dsp:cNvPr id="0" name=""/>
        <dsp:cNvSpPr/>
      </dsp:nvSpPr>
      <dsp:spPr>
        <a:xfrm>
          <a:off x="1232998" y="131996"/>
          <a:ext cx="5838998" cy="1068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38" tIns="113038" rIns="113038" bIns="113038" numCol="1" spcCol="1270" anchor="ctr" anchorCtr="0">
          <a:noAutofit/>
        </a:bodyPr>
        <a:lstStyle/>
        <a:p>
          <a:pPr marL="0" lvl="0" indent="0" algn="l" defTabSz="533400">
            <a:lnSpc>
              <a:spcPct val="100000"/>
            </a:lnSpc>
            <a:spcBef>
              <a:spcPct val="0"/>
            </a:spcBef>
            <a:spcAft>
              <a:spcPct val="35000"/>
            </a:spcAft>
            <a:buNone/>
          </a:pPr>
          <a:r>
            <a:rPr lang="en-US" sz="1200" i="0" kern="1200" baseline="0" dirty="0"/>
            <a:t>Significant Differences in Gini Coefficients Across Regions: Paired t-tests reveal statistically significant differences in Gini coefficients between the City of Toronto and other regions, particularly Halton, York, Peel, Durham, and Toronto CMA, indicating variations in income inequality levels.</a:t>
          </a:r>
          <a:endParaRPr lang="en-US" sz="1200" kern="1200" dirty="0"/>
        </a:p>
      </dsp:txBody>
      <dsp:txXfrm>
        <a:off x="1232998" y="131996"/>
        <a:ext cx="5838998" cy="1068077"/>
      </dsp:txXfrm>
    </dsp:sp>
    <dsp:sp modelId="{2B389EE6-A8BF-4B07-AB65-93ABD7793911}">
      <dsp:nvSpPr>
        <dsp:cNvPr id="0" name=""/>
        <dsp:cNvSpPr/>
      </dsp:nvSpPr>
      <dsp:spPr>
        <a:xfrm>
          <a:off x="0" y="1394269"/>
          <a:ext cx="7074409" cy="10670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0891F9-CE17-49F1-95A7-355DC8C7EE22}">
      <dsp:nvSpPr>
        <dsp:cNvPr id="0" name=""/>
        <dsp:cNvSpPr/>
      </dsp:nvSpPr>
      <dsp:spPr>
        <a:xfrm>
          <a:off x="322777" y="1634352"/>
          <a:ext cx="587442" cy="586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7F9873-3322-4B9B-A66F-994C93C59CDA}">
      <dsp:nvSpPr>
        <dsp:cNvPr id="0" name=""/>
        <dsp:cNvSpPr/>
      </dsp:nvSpPr>
      <dsp:spPr>
        <a:xfrm>
          <a:off x="1232998" y="1394269"/>
          <a:ext cx="5838998" cy="1068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38" tIns="113038" rIns="113038" bIns="113038" numCol="1" spcCol="1270" anchor="ctr" anchorCtr="0">
          <a:noAutofit/>
        </a:bodyPr>
        <a:lstStyle/>
        <a:p>
          <a:pPr marL="0" lvl="0" indent="0" algn="l" defTabSz="622300">
            <a:lnSpc>
              <a:spcPct val="100000"/>
            </a:lnSpc>
            <a:spcBef>
              <a:spcPct val="0"/>
            </a:spcBef>
            <a:spcAft>
              <a:spcPct val="35000"/>
            </a:spcAft>
            <a:buNone/>
          </a:pPr>
          <a:r>
            <a:rPr lang="en-US" sz="1400" i="0" kern="1200" baseline="0" dirty="0"/>
            <a:t>Comparison of Regional Inequality: The highest mean differences in Gini coefficients are observed between the City of Toronto and Peel/Durham Regions, suggesting these areas exhibit distinct patterns of income inequality relative to Toronto.</a:t>
          </a:r>
          <a:endParaRPr lang="en-US" sz="1400" kern="1200" dirty="0"/>
        </a:p>
      </dsp:txBody>
      <dsp:txXfrm>
        <a:off x="1232998" y="1394269"/>
        <a:ext cx="5838998" cy="10680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B901F-1315-4F9B-A732-3BF1B219CB5B}">
      <dsp:nvSpPr>
        <dsp:cNvPr id="0" name=""/>
        <dsp:cNvSpPr/>
      </dsp:nvSpPr>
      <dsp:spPr>
        <a:xfrm>
          <a:off x="4979" y="700984"/>
          <a:ext cx="1835608" cy="254690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1" kern="1200" dirty="0"/>
            <a:t>Sustainability for the Next 12 Months: In 2023, 57% of NGOs were confident they could sustain operations for the next 12 months or more. In 2024, this confidence slightly decreased to 54%, reflecting some growing uncertainty about long-term sustainability.</a:t>
          </a:r>
          <a:endParaRPr lang="en-US" sz="1100" kern="1200" dirty="0"/>
        </a:p>
      </dsp:txBody>
      <dsp:txXfrm>
        <a:off x="4979" y="700984"/>
        <a:ext cx="1835608" cy="2546907"/>
      </dsp:txXfrm>
    </dsp:sp>
    <dsp:sp modelId="{998F066A-8540-480B-83A7-A88626D7D8DF}">
      <dsp:nvSpPr>
        <dsp:cNvPr id="0" name=""/>
        <dsp:cNvSpPr/>
      </dsp:nvSpPr>
      <dsp:spPr>
        <a:xfrm>
          <a:off x="1868867" y="1852938"/>
          <a:ext cx="275341" cy="243000"/>
        </a:xfrm>
        <a:prstGeom prst="rightArrow">
          <a:avLst>
            <a:gd name="adj1" fmla="val 50000"/>
            <a:gd name="adj2" fmla="val 5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505E59-AAD2-4DC6-BA24-5423B5E5D7C1}">
      <dsp:nvSpPr>
        <dsp:cNvPr id="0" name=""/>
        <dsp:cNvSpPr/>
      </dsp:nvSpPr>
      <dsp:spPr>
        <a:xfrm>
          <a:off x="2172487" y="700984"/>
          <a:ext cx="1835608" cy="254690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1" kern="1200" dirty="0"/>
            <a:t>7 to 12 Months Sustainability: In 2024, 20% of NGOs expect to sustain operations for 7 to 12 months, showing an increase compared to 16% in 2023. This indicates that more organizations are now expecting a medium-term financial outlook rather than long-term sustainability.</a:t>
          </a:r>
          <a:endParaRPr lang="en-US" sz="1100" kern="1200" dirty="0"/>
        </a:p>
      </dsp:txBody>
      <dsp:txXfrm>
        <a:off x="2172487" y="700984"/>
        <a:ext cx="1835608" cy="2546907"/>
      </dsp:txXfrm>
    </dsp:sp>
    <dsp:sp modelId="{7F879201-B76A-40E6-8D13-7E9CBF1281F8}">
      <dsp:nvSpPr>
        <dsp:cNvPr id="0" name=""/>
        <dsp:cNvSpPr/>
      </dsp:nvSpPr>
      <dsp:spPr>
        <a:xfrm>
          <a:off x="4036375" y="1852938"/>
          <a:ext cx="275341" cy="243000"/>
        </a:xfrm>
        <a:prstGeom prst="rightArrow">
          <a:avLst>
            <a:gd name="adj1" fmla="val 50000"/>
            <a:gd name="adj2" fmla="val 5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D7D607-BC80-494C-8B5A-B6FF14D8EBBE}">
      <dsp:nvSpPr>
        <dsp:cNvPr id="0" name=""/>
        <dsp:cNvSpPr/>
      </dsp:nvSpPr>
      <dsp:spPr>
        <a:xfrm>
          <a:off x="4339995" y="700984"/>
          <a:ext cx="1835608" cy="254690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1" kern="1200"/>
            <a:t>4 to 6 Months Sustainability: NGOs able to sustain themselves for 4 to 6 months slightly increased from 11% in 2023 to 13% in 2024, indicating growing concerns about short-term financial viability.</a:t>
          </a:r>
          <a:endParaRPr lang="en-US" sz="1100" kern="1200"/>
        </a:p>
      </dsp:txBody>
      <dsp:txXfrm>
        <a:off x="4339995" y="700984"/>
        <a:ext cx="1835608" cy="2546907"/>
      </dsp:txXfrm>
    </dsp:sp>
    <dsp:sp modelId="{7F9201C8-C9B2-47AB-990C-FADB7BBE2308}">
      <dsp:nvSpPr>
        <dsp:cNvPr id="0" name=""/>
        <dsp:cNvSpPr/>
      </dsp:nvSpPr>
      <dsp:spPr>
        <a:xfrm>
          <a:off x="6203883" y="1852938"/>
          <a:ext cx="275341" cy="243000"/>
        </a:xfrm>
        <a:prstGeom prst="rightArrow">
          <a:avLst>
            <a:gd name="adj1" fmla="val 50000"/>
            <a:gd name="adj2" fmla="val 5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3E4F48-DC03-4782-AC64-CDF2D3A767C8}">
      <dsp:nvSpPr>
        <dsp:cNvPr id="0" name=""/>
        <dsp:cNvSpPr/>
      </dsp:nvSpPr>
      <dsp:spPr>
        <a:xfrm>
          <a:off x="6507503" y="700984"/>
          <a:ext cx="1835608" cy="254690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1" kern="1200"/>
            <a:t>Uncertainty: The percentage of NGOs that are uncertain about their financial sustainability dropped from 18% in 2023 to 10% in 2024, showing an improvement in clarity around financial planning.</a:t>
          </a:r>
          <a:endParaRPr lang="en-US" sz="1100" kern="1200"/>
        </a:p>
      </dsp:txBody>
      <dsp:txXfrm>
        <a:off x="6507503" y="700984"/>
        <a:ext cx="1835608" cy="2546907"/>
      </dsp:txXfrm>
    </dsp:sp>
    <dsp:sp modelId="{3C3958F0-0D3F-49B9-9007-06A595448700}">
      <dsp:nvSpPr>
        <dsp:cNvPr id="0" name=""/>
        <dsp:cNvSpPr/>
      </dsp:nvSpPr>
      <dsp:spPr>
        <a:xfrm>
          <a:off x="8371391" y="1852938"/>
          <a:ext cx="275341" cy="243000"/>
        </a:xfrm>
        <a:prstGeom prst="rightArrow">
          <a:avLst>
            <a:gd name="adj1" fmla="val 50000"/>
            <a:gd name="adj2" fmla="val 5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276EE6-EE67-4729-8F33-B3B1E3FAE6F1}">
      <dsp:nvSpPr>
        <dsp:cNvPr id="0" name=""/>
        <dsp:cNvSpPr/>
      </dsp:nvSpPr>
      <dsp:spPr>
        <a:xfrm>
          <a:off x="8675011" y="700984"/>
          <a:ext cx="1835608" cy="254690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1" kern="1200"/>
            <a:t>1 to 3 Months Sustainability: The number of NGOs able to sustain operations only for 1 to 3 months remains fairly consistent, with 9% in 2024 compared to 8% in 2023, indicating ongoing financial vulnerability for some organizations</a:t>
          </a:r>
          <a:r>
            <a:rPr lang="en-US" sz="1100" kern="1200"/>
            <a:t>.</a:t>
          </a:r>
        </a:p>
      </dsp:txBody>
      <dsp:txXfrm>
        <a:off x="8675011" y="700984"/>
        <a:ext cx="1835608" cy="25469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720A-0C7F-4AD0-BD90-801948DEA31C}">
      <dsp:nvSpPr>
        <dsp:cNvPr id="0" name=""/>
        <dsp:cNvSpPr/>
      </dsp:nvSpPr>
      <dsp:spPr>
        <a:xfrm>
          <a:off x="0" y="0"/>
          <a:ext cx="8656320" cy="82143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Programs Scaled Back: The percentage of programs scaled back increased from 50% in 2022 to 60% in 2024, reflecting a continuous trend of NGOs reducing services due to shortages.</a:t>
          </a:r>
        </a:p>
      </dsp:txBody>
      <dsp:txXfrm>
        <a:off x="24059" y="24059"/>
        <a:ext cx="7700515" cy="773317"/>
      </dsp:txXfrm>
    </dsp:sp>
    <dsp:sp modelId="{98495315-75D5-465A-BC7B-9C763F4D42FD}">
      <dsp:nvSpPr>
        <dsp:cNvPr id="0" name=""/>
        <dsp:cNvSpPr/>
      </dsp:nvSpPr>
      <dsp:spPr>
        <a:xfrm>
          <a:off x="724966" y="970787"/>
          <a:ext cx="8656320" cy="821435"/>
        </a:xfrm>
        <a:prstGeom prst="roundRect">
          <a:avLst>
            <a:gd name="adj" fmla="val 10000"/>
          </a:avLst>
        </a:prstGeom>
        <a:solidFill>
          <a:schemeClr val="accent2">
            <a:hueOff val="-485121"/>
            <a:satOff val="-27976"/>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Increased Waitlists: The number of NGOs reporting increased waitlists grew from 20% in 2022 to 40% in 2024, indicating growing service demand combined with limited capacity to address those needs.</a:t>
          </a:r>
        </a:p>
      </dsp:txBody>
      <dsp:txXfrm>
        <a:off x="749025" y="994846"/>
        <a:ext cx="7349301" cy="773317"/>
      </dsp:txXfrm>
    </dsp:sp>
    <dsp:sp modelId="{8CF94B7C-5D0B-4C54-A9F8-B0DC63B7BFDB}">
      <dsp:nvSpPr>
        <dsp:cNvPr id="0" name=""/>
        <dsp:cNvSpPr/>
      </dsp:nvSpPr>
      <dsp:spPr>
        <a:xfrm>
          <a:off x="1439113" y="1941575"/>
          <a:ext cx="8656320" cy="821435"/>
        </a:xfrm>
        <a:prstGeom prst="roundRect">
          <a:avLst>
            <a:gd name="adj" fmla="val 10000"/>
          </a:avLst>
        </a:prstGeom>
        <a:solidFill>
          <a:schemeClr val="accent2">
            <a:hueOff val="-970242"/>
            <a:satOff val="-55952"/>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Programs Discontinued: Although fewer programs were discontinued in 2023 (dropping to 8% from 10% in 2022), the percentage rose again to 12% in 2024, showing that while some programs were temporarily retained, financial or staffing pressures eventually led to their termination.</a:t>
          </a:r>
        </a:p>
      </dsp:txBody>
      <dsp:txXfrm>
        <a:off x="1463172" y="1965634"/>
        <a:ext cx="7360122" cy="773317"/>
      </dsp:txXfrm>
    </dsp:sp>
    <dsp:sp modelId="{4B7EA010-1F72-46D0-9495-6491DDB779CB}">
      <dsp:nvSpPr>
        <dsp:cNvPr id="0" name=""/>
        <dsp:cNvSpPr/>
      </dsp:nvSpPr>
      <dsp:spPr>
        <a:xfrm>
          <a:off x="2164079" y="2912363"/>
          <a:ext cx="8656320" cy="821435"/>
        </a:xfrm>
        <a:prstGeom prst="roundRect">
          <a:avLst>
            <a:gd name="adj" fmla="val 10000"/>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Overall Trend: This visualization highlights a worsening situation for NGOs in Ontario as staffing and resource shortages force organizations to cut back on programs and create longer waitlists, reducing their ability to meet community needs.</a:t>
          </a:r>
        </a:p>
      </dsp:txBody>
      <dsp:txXfrm>
        <a:off x="2188138" y="2936422"/>
        <a:ext cx="7349301" cy="773317"/>
      </dsp:txXfrm>
    </dsp:sp>
    <dsp:sp modelId="{0C710439-E8A3-431D-AFE7-C9F90E092B7A}">
      <dsp:nvSpPr>
        <dsp:cNvPr id="0" name=""/>
        <dsp:cNvSpPr/>
      </dsp:nvSpPr>
      <dsp:spPr>
        <a:xfrm>
          <a:off x="8122386" y="629145"/>
          <a:ext cx="533933" cy="533933"/>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242521" y="629145"/>
        <a:ext cx="293663" cy="401785"/>
      </dsp:txXfrm>
    </dsp:sp>
    <dsp:sp modelId="{ECF74FFB-B7D4-4860-B2A9-1096F5399CB7}">
      <dsp:nvSpPr>
        <dsp:cNvPr id="0" name=""/>
        <dsp:cNvSpPr/>
      </dsp:nvSpPr>
      <dsp:spPr>
        <a:xfrm>
          <a:off x="8847353" y="1599932"/>
          <a:ext cx="533933" cy="533933"/>
        </a:xfrm>
        <a:prstGeom prst="downArrow">
          <a:avLst>
            <a:gd name="adj1" fmla="val 55000"/>
            <a:gd name="adj2" fmla="val 45000"/>
          </a:avLst>
        </a:prstGeom>
        <a:solidFill>
          <a:schemeClr val="accent2">
            <a:tint val="40000"/>
            <a:alpha val="90000"/>
            <a:hueOff val="-424613"/>
            <a:satOff val="-37673"/>
            <a:lumOff val="-385"/>
            <a:alphaOff val="0"/>
          </a:schemeClr>
        </a:solidFill>
        <a:ln w="25400" cap="flat" cmpd="sng" algn="ctr">
          <a:solidFill>
            <a:schemeClr val="accent2">
              <a:tint val="40000"/>
              <a:alpha val="90000"/>
              <a:hueOff val="-424613"/>
              <a:satOff val="-37673"/>
              <a:lumOff val="-3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967488" y="1599932"/>
        <a:ext cx="293663" cy="401785"/>
      </dsp:txXfrm>
    </dsp:sp>
    <dsp:sp modelId="{5B971C37-2F46-4183-B474-7BB465597B11}">
      <dsp:nvSpPr>
        <dsp:cNvPr id="0" name=""/>
        <dsp:cNvSpPr/>
      </dsp:nvSpPr>
      <dsp:spPr>
        <a:xfrm>
          <a:off x="9561499" y="2570720"/>
          <a:ext cx="533933" cy="533933"/>
        </a:xfrm>
        <a:prstGeom prst="downArrow">
          <a:avLst>
            <a:gd name="adj1" fmla="val 55000"/>
            <a:gd name="adj2" fmla="val 45000"/>
          </a:avLst>
        </a:prstGeom>
        <a:solidFill>
          <a:schemeClr val="accent2">
            <a:tint val="40000"/>
            <a:alpha val="90000"/>
            <a:hueOff val="-849226"/>
            <a:satOff val="-75346"/>
            <a:lumOff val="-769"/>
            <a:alphaOff val="0"/>
          </a:schemeClr>
        </a:solidFill>
        <a:ln w="25400" cap="flat" cmpd="sng" algn="ctr">
          <a:solidFill>
            <a:schemeClr val="accent2">
              <a:tint val="40000"/>
              <a:alpha val="90000"/>
              <a:hueOff val="-849226"/>
              <a:satOff val="-75346"/>
              <a:lumOff val="-7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681634" y="2570720"/>
        <a:ext cx="293663" cy="4017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C632D-FCBE-4A79-AEC5-C0FFA42158E9}">
      <dsp:nvSpPr>
        <dsp:cNvPr id="0" name=""/>
        <dsp:cNvSpPr/>
      </dsp:nvSpPr>
      <dsp:spPr>
        <a:xfrm>
          <a:off x="3698" y="565334"/>
          <a:ext cx="2002408" cy="12014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Fundraising is the most significant skill shortage, with 42% of NGOs identifying it as a gap, indicating that many organizations are struggling to secure adequate funding to support their programs.</a:t>
          </a:r>
          <a:endParaRPr lang="en-US" sz="1000" kern="1200"/>
        </a:p>
      </dsp:txBody>
      <dsp:txXfrm>
        <a:off x="3698" y="565334"/>
        <a:ext cx="2002408" cy="1201444"/>
      </dsp:txXfrm>
    </dsp:sp>
    <dsp:sp modelId="{BD9C4F4E-EDB7-47E9-B8F0-903F02C63299}">
      <dsp:nvSpPr>
        <dsp:cNvPr id="0" name=""/>
        <dsp:cNvSpPr/>
      </dsp:nvSpPr>
      <dsp:spPr>
        <a:xfrm>
          <a:off x="2206347" y="565334"/>
          <a:ext cx="2002408" cy="12014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IT/Tech skills are also in high demand, with 34% of NGOs reporting shortages, reflecting the increasing need for digital transformation and technology expertise in NGO operations.</a:t>
          </a:r>
          <a:endParaRPr lang="en-US" sz="1000" kern="1200"/>
        </a:p>
      </dsp:txBody>
      <dsp:txXfrm>
        <a:off x="2206347" y="565334"/>
        <a:ext cx="2002408" cy="1201444"/>
      </dsp:txXfrm>
    </dsp:sp>
    <dsp:sp modelId="{56111F1D-47CE-441B-97C3-28043E7326E5}">
      <dsp:nvSpPr>
        <dsp:cNvPr id="0" name=""/>
        <dsp:cNvSpPr/>
      </dsp:nvSpPr>
      <dsp:spPr>
        <a:xfrm>
          <a:off x="4408995" y="565334"/>
          <a:ext cx="2002408" cy="12014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Other notable shortages include Grant Writing (28%), Communications (27%), Data (27%), and Human Resources (27%), all essential for effective organizational management and reporting.</a:t>
          </a:r>
          <a:endParaRPr lang="en-US" sz="1000" kern="1200"/>
        </a:p>
      </dsp:txBody>
      <dsp:txXfrm>
        <a:off x="4408995" y="565334"/>
        <a:ext cx="2002408" cy="1201444"/>
      </dsp:txXfrm>
    </dsp:sp>
    <dsp:sp modelId="{B6BB73ED-04EA-469B-99F0-4B7A20098A89}">
      <dsp:nvSpPr>
        <dsp:cNvPr id="0" name=""/>
        <dsp:cNvSpPr/>
      </dsp:nvSpPr>
      <dsp:spPr>
        <a:xfrm>
          <a:off x="6611644" y="565334"/>
          <a:ext cx="2002408" cy="12014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Government Relations (GR) skills are lacking in 25% of NGOs, emphasizing the importance of maintaining relationships with policymakers and securing government funding.</a:t>
          </a:r>
          <a:endParaRPr lang="en-US" sz="1000" kern="1200"/>
        </a:p>
      </dsp:txBody>
      <dsp:txXfrm>
        <a:off x="6611644" y="565334"/>
        <a:ext cx="2002408" cy="1201444"/>
      </dsp:txXfrm>
    </dsp:sp>
    <dsp:sp modelId="{45F77B65-DE43-41B1-BEE2-DC55D51153B2}">
      <dsp:nvSpPr>
        <dsp:cNvPr id="0" name=""/>
        <dsp:cNvSpPr/>
      </dsp:nvSpPr>
      <dsp:spPr>
        <a:xfrm>
          <a:off x="8814293" y="565334"/>
          <a:ext cx="2002408" cy="12014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There are shortages in Digital skills (23%), Evaluation (22%), and Volunteer Management/Coordination (22%), which are crucial for program effectiveness and efficiency.</a:t>
          </a:r>
          <a:endParaRPr lang="en-US" sz="1000" kern="1200"/>
        </a:p>
      </dsp:txBody>
      <dsp:txXfrm>
        <a:off x="8814293" y="565334"/>
        <a:ext cx="2002408" cy="1201444"/>
      </dsp:txXfrm>
    </dsp:sp>
    <dsp:sp modelId="{89A1BB0C-6649-4498-B8F2-722AA46F33F9}">
      <dsp:nvSpPr>
        <dsp:cNvPr id="0" name=""/>
        <dsp:cNvSpPr/>
      </dsp:nvSpPr>
      <dsp:spPr>
        <a:xfrm>
          <a:off x="1105022" y="1967019"/>
          <a:ext cx="2002408" cy="12014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Finance and Public Policy/Advocacy skills are each identified as gaps in 21% of NGOs, highlighting challenges in maintaining financial oversight and engaging in policy influence.</a:t>
          </a:r>
          <a:endParaRPr lang="en-US" sz="1000" kern="1200"/>
        </a:p>
      </dsp:txBody>
      <dsp:txXfrm>
        <a:off x="1105022" y="1967019"/>
        <a:ext cx="2002408" cy="1201444"/>
      </dsp:txXfrm>
    </dsp:sp>
    <dsp:sp modelId="{85D7ACE0-8393-4C5B-9DF0-D351C79134C6}">
      <dsp:nvSpPr>
        <dsp:cNvPr id="0" name=""/>
        <dsp:cNvSpPr/>
      </dsp:nvSpPr>
      <dsp:spPr>
        <a:xfrm>
          <a:off x="3307671" y="1967019"/>
          <a:ext cx="2002408" cy="12014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Program Design and Delivery, Senior Management, and Public Affairs each represent a 16% or lower shortage, which is relatively less significant but still crucial for leadership and service execution.</a:t>
          </a:r>
          <a:endParaRPr lang="en-US" sz="1000" kern="1200"/>
        </a:p>
      </dsp:txBody>
      <dsp:txXfrm>
        <a:off x="3307671" y="1967019"/>
        <a:ext cx="2002408" cy="1201444"/>
      </dsp:txXfrm>
    </dsp:sp>
    <dsp:sp modelId="{9F8C4059-783F-418D-8569-3228090253B0}">
      <dsp:nvSpPr>
        <dsp:cNvPr id="0" name=""/>
        <dsp:cNvSpPr/>
      </dsp:nvSpPr>
      <dsp:spPr>
        <a:xfrm>
          <a:off x="5510320" y="1967019"/>
          <a:ext cx="2002408" cy="12014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 small percentage of NGOs (16%) reported that they are not facing a skills shortage, indicating that some organizations are well-resourced in terms of skills.</a:t>
          </a:r>
          <a:endParaRPr lang="en-US" sz="1000" kern="1200"/>
        </a:p>
      </dsp:txBody>
      <dsp:txXfrm>
        <a:off x="5510320" y="1967019"/>
        <a:ext cx="2002408" cy="1201444"/>
      </dsp:txXfrm>
    </dsp:sp>
    <dsp:sp modelId="{61CB663C-31F9-4486-9281-E0DA667F1511}">
      <dsp:nvSpPr>
        <dsp:cNvPr id="0" name=""/>
        <dsp:cNvSpPr/>
      </dsp:nvSpPr>
      <dsp:spPr>
        <a:xfrm>
          <a:off x="7712969" y="1967019"/>
          <a:ext cx="2002408" cy="12014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Shortages in Healthcare, Nursing, PSW, and Social Workers and Educators were reported by only 2% of NGOs, possibly reflecting the specific scope of services for these organizations.</a:t>
          </a:r>
          <a:endParaRPr lang="en-US" sz="1000" kern="1200"/>
        </a:p>
      </dsp:txBody>
      <dsp:txXfrm>
        <a:off x="7712969" y="1967019"/>
        <a:ext cx="2002408" cy="12014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3E5A1-A2DB-43C4-82FE-011CF8A162D2}">
      <dsp:nvSpPr>
        <dsp:cNvPr id="0" name=""/>
        <dsp:cNvSpPr/>
      </dsp:nvSpPr>
      <dsp:spPr>
        <a:xfrm>
          <a:off x="9510" y="1014158"/>
          <a:ext cx="2842468" cy="170548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Engaged residents play a crucial role in fostering social, economic, and institutional well-being within communities.</a:t>
          </a:r>
        </a:p>
      </dsp:txBody>
      <dsp:txXfrm>
        <a:off x="59462" y="1064110"/>
        <a:ext cx="2742564" cy="1605577"/>
      </dsp:txXfrm>
    </dsp:sp>
    <dsp:sp modelId="{65010F48-99A1-4F7D-9EAD-F8552FDC4737}">
      <dsp:nvSpPr>
        <dsp:cNvPr id="0" name=""/>
        <dsp:cNvSpPr/>
      </dsp:nvSpPr>
      <dsp:spPr>
        <a:xfrm>
          <a:off x="3102115" y="1514433"/>
          <a:ext cx="602603" cy="70493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02115" y="1655419"/>
        <a:ext cx="421822" cy="422960"/>
      </dsp:txXfrm>
    </dsp:sp>
    <dsp:sp modelId="{AC6B025F-EB2F-4976-9078-087B6EB9410E}">
      <dsp:nvSpPr>
        <dsp:cNvPr id="0" name=""/>
        <dsp:cNvSpPr/>
      </dsp:nvSpPr>
      <dsp:spPr>
        <a:xfrm>
          <a:off x="3988965" y="1014158"/>
          <a:ext cx="2842468" cy="170548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Resident engagement refers to the active participation of individuals in civic, social, and economic activities, including voting, volunteering, attending community meetings, and engaging with public services or local institutions.</a:t>
          </a:r>
        </a:p>
      </dsp:txBody>
      <dsp:txXfrm>
        <a:off x="4038917" y="1064110"/>
        <a:ext cx="2742564" cy="1605577"/>
      </dsp:txXfrm>
    </dsp:sp>
    <dsp:sp modelId="{4D97A484-9168-4D81-B53E-523E799777BC}">
      <dsp:nvSpPr>
        <dsp:cNvPr id="0" name=""/>
        <dsp:cNvSpPr/>
      </dsp:nvSpPr>
      <dsp:spPr>
        <a:xfrm>
          <a:off x="7081571" y="1514433"/>
          <a:ext cx="602603" cy="70493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081571" y="1655419"/>
        <a:ext cx="421822" cy="422960"/>
      </dsp:txXfrm>
    </dsp:sp>
    <dsp:sp modelId="{E04B65F1-4719-499B-9E93-E149E59984C6}">
      <dsp:nvSpPr>
        <dsp:cNvPr id="0" name=""/>
        <dsp:cNvSpPr/>
      </dsp:nvSpPr>
      <dsp:spPr>
        <a:xfrm>
          <a:off x="7968421" y="1014158"/>
          <a:ext cx="2842468" cy="170548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Engaged residents contribute to stronger communities by promoting accountability, trust, and collaboration between citizens, governments, and institutions</a:t>
          </a:r>
        </a:p>
      </dsp:txBody>
      <dsp:txXfrm>
        <a:off x="8018373" y="1064110"/>
        <a:ext cx="2742564" cy="160557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3DA47-CFF5-4CD7-8295-26B81623AD2D}" type="datetimeFigureOut">
              <a:rPr lang="en-CA" smtClean="0"/>
              <a:t>2024-11-27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867565-2CAB-4D1D-B26F-BDEDCEEE78D9}" type="slidenum">
              <a:rPr lang="en-CA" smtClean="0"/>
              <a:t>‹#›</a:t>
            </a:fld>
            <a:endParaRPr lang="en-CA"/>
          </a:p>
        </p:txBody>
      </p:sp>
    </p:spTree>
    <p:extLst>
      <p:ext uri="{BB962C8B-B14F-4D97-AF65-F5344CB8AC3E}">
        <p14:creationId xmlns:p14="http://schemas.microsoft.com/office/powerpoint/2010/main" val="3638403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7867565-2CAB-4D1D-B26F-BDEDCEEE78D9}" type="slidenum">
              <a:rPr lang="en-CA" smtClean="0"/>
              <a:t>1</a:t>
            </a:fld>
            <a:endParaRPr lang="en-CA"/>
          </a:p>
        </p:txBody>
      </p:sp>
    </p:spTree>
    <p:extLst>
      <p:ext uri="{BB962C8B-B14F-4D97-AF65-F5344CB8AC3E}">
        <p14:creationId xmlns:p14="http://schemas.microsoft.com/office/powerpoint/2010/main" val="1246414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67565-2CAB-4D1D-B26F-BDEDCEEE78D9}" type="slidenum">
              <a:rPr lang="en-CA" smtClean="0"/>
              <a:t>54</a:t>
            </a:fld>
            <a:endParaRPr lang="en-CA"/>
          </a:p>
        </p:txBody>
      </p:sp>
    </p:spTree>
    <p:extLst>
      <p:ext uri="{BB962C8B-B14F-4D97-AF65-F5344CB8AC3E}">
        <p14:creationId xmlns:p14="http://schemas.microsoft.com/office/powerpoint/2010/main" val="4146871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2FD7D-654D-8809-A27C-759E3CDD3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E2CE14-4C7F-87F8-8DCA-2B83505891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D506D8-1239-D7FA-BD59-7FC1CF55B5E6}"/>
              </a:ext>
            </a:extLst>
          </p:cNvPr>
          <p:cNvSpPr>
            <a:spLocks noGrp="1"/>
          </p:cNvSpPr>
          <p:nvPr>
            <p:ph type="body" idx="1"/>
          </p:nvPr>
        </p:nvSpPr>
        <p:spPr/>
        <p:txBody>
          <a:bodyPr/>
          <a:lstStyle/>
          <a:p>
            <a:r>
              <a:rPr lang="en-US" dirty="0"/>
              <a:t>The community service sector plays a critical role in supporting low-income and marginalized populations by providing essential services such as housing assistance, healthcare, and social support. This project will analyze community sector support to develop a predictive model that identifies and addresses housing instability and financial hardship in the Greater Toronto Area (GTA).</a:t>
            </a:r>
          </a:p>
        </p:txBody>
      </p:sp>
      <p:sp>
        <p:nvSpPr>
          <p:cNvPr id="4" name="Slide Number Placeholder 3">
            <a:extLst>
              <a:ext uri="{FF2B5EF4-FFF2-40B4-BE49-F238E27FC236}">
                <a16:creationId xmlns:a16="http://schemas.microsoft.com/office/drawing/2014/main" id="{ED0A041E-0F02-97F2-2DEC-991C8774B3AE}"/>
              </a:ext>
            </a:extLst>
          </p:cNvPr>
          <p:cNvSpPr>
            <a:spLocks noGrp="1"/>
          </p:cNvSpPr>
          <p:nvPr>
            <p:ph type="sldNum" sz="quarter" idx="5"/>
          </p:nvPr>
        </p:nvSpPr>
        <p:spPr/>
        <p:txBody>
          <a:bodyPr/>
          <a:lstStyle/>
          <a:p>
            <a:fld id="{87867565-2CAB-4D1D-B26F-BDEDCEEE78D9}" type="slidenum">
              <a:rPr lang="en-CA" smtClean="0"/>
              <a:t>56</a:t>
            </a:fld>
            <a:endParaRPr lang="en-CA"/>
          </a:p>
        </p:txBody>
      </p:sp>
    </p:spTree>
    <p:extLst>
      <p:ext uri="{BB962C8B-B14F-4D97-AF65-F5344CB8AC3E}">
        <p14:creationId xmlns:p14="http://schemas.microsoft.com/office/powerpoint/2010/main" val="109434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7867565-2CAB-4D1D-B26F-BDEDCEEE78D9}" type="slidenum">
              <a:rPr lang="en-CA" smtClean="0"/>
              <a:t>59</a:t>
            </a:fld>
            <a:endParaRPr lang="en-CA"/>
          </a:p>
        </p:txBody>
      </p:sp>
    </p:spTree>
    <p:extLst>
      <p:ext uri="{BB962C8B-B14F-4D97-AF65-F5344CB8AC3E}">
        <p14:creationId xmlns:p14="http://schemas.microsoft.com/office/powerpoint/2010/main" val="1792085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7867565-2CAB-4D1D-B26F-BDEDCEEE78D9}" type="slidenum">
              <a:rPr lang="en-CA" smtClean="0"/>
              <a:t>64</a:t>
            </a:fld>
            <a:endParaRPr lang="en-CA"/>
          </a:p>
        </p:txBody>
      </p:sp>
    </p:spTree>
    <p:extLst>
      <p:ext uri="{BB962C8B-B14F-4D97-AF65-F5344CB8AC3E}">
        <p14:creationId xmlns:p14="http://schemas.microsoft.com/office/powerpoint/2010/main" val="4228320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7867565-2CAB-4D1D-B26F-BDEDCEEE78D9}" type="slidenum">
              <a:rPr lang="en-CA" smtClean="0"/>
              <a:t>70</a:t>
            </a:fld>
            <a:endParaRPr lang="en-CA"/>
          </a:p>
        </p:txBody>
      </p:sp>
    </p:spTree>
    <p:extLst>
      <p:ext uri="{BB962C8B-B14F-4D97-AF65-F5344CB8AC3E}">
        <p14:creationId xmlns:p14="http://schemas.microsoft.com/office/powerpoint/2010/main" val="3856062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867565-2CAB-4D1D-B26F-BDEDCEEE78D9}"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88089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867565-2CAB-4D1D-B26F-BDEDCEEE78D9}"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92590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7867565-2CAB-4D1D-B26F-BDEDCEEE78D9}" type="slidenum">
              <a:rPr lang="en-CA" smtClean="0"/>
              <a:t>27</a:t>
            </a:fld>
            <a:endParaRPr lang="en-CA"/>
          </a:p>
        </p:txBody>
      </p:sp>
    </p:spTree>
    <p:extLst>
      <p:ext uri="{BB962C8B-B14F-4D97-AF65-F5344CB8AC3E}">
        <p14:creationId xmlns:p14="http://schemas.microsoft.com/office/powerpoint/2010/main" val="3841515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7867565-2CAB-4D1D-B26F-BDEDCEEE78D9}" type="slidenum">
              <a:rPr lang="en-CA" smtClean="0"/>
              <a:t>34</a:t>
            </a:fld>
            <a:endParaRPr lang="en-CA"/>
          </a:p>
        </p:txBody>
      </p:sp>
    </p:spTree>
    <p:extLst>
      <p:ext uri="{BB962C8B-B14F-4D97-AF65-F5344CB8AC3E}">
        <p14:creationId xmlns:p14="http://schemas.microsoft.com/office/powerpoint/2010/main" val="147177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867565-2CAB-4D1D-B26F-BDEDCEEE78D9}" type="slidenum">
              <a:rPr lang="en-CA" smtClean="0"/>
              <a:t>42</a:t>
            </a:fld>
            <a:endParaRPr lang="en-CA"/>
          </a:p>
        </p:txBody>
      </p:sp>
    </p:spTree>
    <p:extLst>
      <p:ext uri="{BB962C8B-B14F-4D97-AF65-F5344CB8AC3E}">
        <p14:creationId xmlns:p14="http://schemas.microsoft.com/office/powerpoint/2010/main" val="758208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7867565-2CAB-4D1D-B26F-BDEDCEEE78D9}" type="slidenum">
              <a:rPr lang="en-CA" smtClean="0"/>
              <a:t>46</a:t>
            </a:fld>
            <a:endParaRPr lang="en-CA"/>
          </a:p>
        </p:txBody>
      </p:sp>
    </p:spTree>
    <p:extLst>
      <p:ext uri="{BB962C8B-B14F-4D97-AF65-F5344CB8AC3E}">
        <p14:creationId xmlns:p14="http://schemas.microsoft.com/office/powerpoint/2010/main" val="3977100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community service sector plays a critical role in supporting low-income and marginalized populations by providing essential services such as housing assistance, healthcare, and social support. This project will analyze community sector support to develop a predictive model that identifies and addresses housing instability and financial hardship in the Greater Toronto Area (GTA).</a:t>
            </a:r>
          </a:p>
        </p:txBody>
      </p:sp>
      <p:sp>
        <p:nvSpPr>
          <p:cNvPr id="4" name="Slide Number Placeholder 3"/>
          <p:cNvSpPr>
            <a:spLocks noGrp="1"/>
          </p:cNvSpPr>
          <p:nvPr>
            <p:ph type="sldNum" sz="quarter" idx="5"/>
          </p:nvPr>
        </p:nvSpPr>
        <p:spPr/>
        <p:txBody>
          <a:bodyPr/>
          <a:lstStyle/>
          <a:p>
            <a:fld id="{87867565-2CAB-4D1D-B26F-BDEDCEEE78D9}" type="slidenum">
              <a:rPr lang="en-CA" smtClean="0"/>
              <a:t>47</a:t>
            </a:fld>
            <a:endParaRPr lang="en-CA"/>
          </a:p>
        </p:txBody>
      </p:sp>
    </p:spTree>
    <p:extLst>
      <p:ext uri="{BB962C8B-B14F-4D97-AF65-F5344CB8AC3E}">
        <p14:creationId xmlns:p14="http://schemas.microsoft.com/office/powerpoint/2010/main" val="4221913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Sustainability for the Next 12 Months: In 2023, 57% of NGOs were confident they could sustain operations for the next 12 months or more. In 2024, this confidence slightly decreased to 54%, reflecting some growing uncertainty about long-term sustainability.</a:t>
            </a:r>
          </a:p>
          <a:p>
            <a:endParaRPr lang="en-US" dirty="0"/>
          </a:p>
          <a:p>
            <a:r>
              <a:rPr lang="en-US" dirty="0"/>
              <a:t>7 to 12 Months Sustainability: In 2024, 20% of NGOs expect to sustain operations for 7 to 12 months, showing an increase compared to 16% in 2023. This indicates that more organizations are now expecting a medium-term financial outlook rather than long-term sustainability.</a:t>
            </a:r>
          </a:p>
          <a:p>
            <a:endParaRPr lang="en-US" dirty="0"/>
          </a:p>
          <a:p>
            <a:r>
              <a:rPr lang="en-US" dirty="0"/>
              <a:t>4 to 6 Months Sustainability: NGOs able to sustain themselves for 4 to 6 months slightly increased from 11% in 2023 to 13% in 2024, indicating growing concerns about short-term financial viability.</a:t>
            </a:r>
          </a:p>
          <a:p>
            <a:endParaRPr lang="en-US" dirty="0"/>
          </a:p>
          <a:p>
            <a:r>
              <a:rPr lang="en-US" dirty="0"/>
              <a:t>Uncertainty: The percentage of NGOs that are uncertain about their financial sustainability dropped from 18% in 2023 to 10% in 2024, showing an improvement in clarity around financial planning.</a:t>
            </a:r>
          </a:p>
          <a:p>
            <a:endParaRPr lang="en-US" dirty="0"/>
          </a:p>
          <a:p>
            <a:r>
              <a:rPr lang="en-US" dirty="0"/>
              <a:t>1 to 3 Months Sustainability: The number of NGOs able to sustain operations only for 1 to 3 months remains fairly consistent, with 9% in 2024 compared to 8% in 2023, indicating ongoing financial vulnerability for some organizations.</a:t>
            </a:r>
          </a:p>
          <a:p>
            <a:endParaRPr lang="en-US" dirty="0"/>
          </a:p>
        </p:txBody>
      </p:sp>
      <p:sp>
        <p:nvSpPr>
          <p:cNvPr id="4" name="Slide Number Placeholder 3"/>
          <p:cNvSpPr>
            <a:spLocks noGrp="1"/>
          </p:cNvSpPr>
          <p:nvPr>
            <p:ph type="sldNum" sz="quarter" idx="5"/>
          </p:nvPr>
        </p:nvSpPr>
        <p:spPr/>
        <p:txBody>
          <a:bodyPr/>
          <a:lstStyle/>
          <a:p>
            <a:fld id="{87867565-2CAB-4D1D-B26F-BDEDCEEE78D9}" type="slidenum">
              <a:rPr lang="en-CA" smtClean="0"/>
              <a:t>50</a:t>
            </a:fld>
            <a:endParaRPr lang="en-CA"/>
          </a:p>
        </p:txBody>
      </p:sp>
    </p:spTree>
    <p:extLst>
      <p:ext uri="{BB962C8B-B14F-4D97-AF65-F5344CB8AC3E}">
        <p14:creationId xmlns:p14="http://schemas.microsoft.com/office/powerpoint/2010/main" val="28193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2CF1B-1190-8242-BE98-EBF2111ABAA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432965D-716D-4844-B2B4-84943017AE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D97C163-FE5B-894D-8B80-EBA7843737C8}"/>
              </a:ext>
            </a:extLst>
          </p:cNvPr>
          <p:cNvSpPr>
            <a:spLocks noGrp="1"/>
          </p:cNvSpPr>
          <p:nvPr>
            <p:ph type="dt" sz="half" idx="10"/>
          </p:nvPr>
        </p:nvSpPr>
        <p:spPr/>
        <p:txBody>
          <a:bodyPr/>
          <a:lstStyle/>
          <a:p>
            <a:fld id="{9AA4F959-5D5F-6143-9EC3-327F19B32C2C}" type="datetimeFigureOut">
              <a:rPr kumimoji="1" lang="zh-CN" altLang="en-US" smtClean="0"/>
              <a:t>2024/11/27</a:t>
            </a:fld>
            <a:endParaRPr kumimoji="1" lang="zh-CN" altLang="en-US"/>
          </a:p>
        </p:txBody>
      </p:sp>
      <p:sp>
        <p:nvSpPr>
          <p:cNvPr id="5" name="页脚占位符 4">
            <a:extLst>
              <a:ext uri="{FF2B5EF4-FFF2-40B4-BE49-F238E27FC236}">
                <a16:creationId xmlns:a16="http://schemas.microsoft.com/office/drawing/2014/main" id="{2654DACC-D3A4-7245-8054-5BFE45E0B58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B80D099-B0C2-B444-AC74-152E1348ECBE}"/>
              </a:ext>
            </a:extLst>
          </p:cNvPr>
          <p:cNvSpPr>
            <a:spLocks noGrp="1"/>
          </p:cNvSpPr>
          <p:nvPr>
            <p:ph type="sldNum" sz="quarter" idx="12"/>
          </p:nvPr>
        </p:nvSpPr>
        <p:spPr/>
        <p:txBody>
          <a:body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3401375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F724D-4F2C-D14E-BE2A-B576EA42091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19C27E8-3462-CB40-9CCE-7029C9A49F4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B8A24A3-4397-B343-9426-E64ADD9342F2}"/>
              </a:ext>
            </a:extLst>
          </p:cNvPr>
          <p:cNvSpPr>
            <a:spLocks noGrp="1"/>
          </p:cNvSpPr>
          <p:nvPr>
            <p:ph type="dt" sz="half" idx="10"/>
          </p:nvPr>
        </p:nvSpPr>
        <p:spPr/>
        <p:txBody>
          <a:bodyPr/>
          <a:lstStyle/>
          <a:p>
            <a:fld id="{9AA4F959-5D5F-6143-9EC3-327F19B32C2C}" type="datetimeFigureOut">
              <a:rPr kumimoji="1" lang="zh-CN" altLang="en-US" smtClean="0"/>
              <a:t>2024/11/27</a:t>
            </a:fld>
            <a:endParaRPr kumimoji="1" lang="zh-CN" altLang="en-US"/>
          </a:p>
        </p:txBody>
      </p:sp>
      <p:sp>
        <p:nvSpPr>
          <p:cNvPr id="5" name="页脚占位符 4">
            <a:extLst>
              <a:ext uri="{FF2B5EF4-FFF2-40B4-BE49-F238E27FC236}">
                <a16:creationId xmlns:a16="http://schemas.microsoft.com/office/drawing/2014/main" id="{1A344EA3-D66F-A844-801B-3B0C57E7CF0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1EC4A61-158F-FB45-AD50-D28A0B91EF1E}"/>
              </a:ext>
            </a:extLst>
          </p:cNvPr>
          <p:cNvSpPr>
            <a:spLocks noGrp="1"/>
          </p:cNvSpPr>
          <p:nvPr>
            <p:ph type="sldNum" sz="quarter" idx="12"/>
          </p:nvPr>
        </p:nvSpPr>
        <p:spPr/>
        <p:txBody>
          <a:body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319572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0DFEC58-6A24-C84A-BB9D-1CC92D22316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D7C6C90-9269-0346-BB2B-29F60CA7ABE6}"/>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77E70A0-4323-A340-9479-F2794E06D36E}"/>
              </a:ext>
            </a:extLst>
          </p:cNvPr>
          <p:cNvSpPr>
            <a:spLocks noGrp="1"/>
          </p:cNvSpPr>
          <p:nvPr>
            <p:ph type="dt" sz="half" idx="10"/>
          </p:nvPr>
        </p:nvSpPr>
        <p:spPr/>
        <p:txBody>
          <a:bodyPr/>
          <a:lstStyle/>
          <a:p>
            <a:fld id="{9AA4F959-5D5F-6143-9EC3-327F19B32C2C}" type="datetimeFigureOut">
              <a:rPr kumimoji="1" lang="zh-CN" altLang="en-US" smtClean="0"/>
              <a:t>2024/11/27</a:t>
            </a:fld>
            <a:endParaRPr kumimoji="1" lang="zh-CN" altLang="en-US"/>
          </a:p>
        </p:txBody>
      </p:sp>
      <p:sp>
        <p:nvSpPr>
          <p:cNvPr id="5" name="页脚占位符 4">
            <a:extLst>
              <a:ext uri="{FF2B5EF4-FFF2-40B4-BE49-F238E27FC236}">
                <a16:creationId xmlns:a16="http://schemas.microsoft.com/office/drawing/2014/main" id="{03CF86BC-8259-BC45-8899-7B33750C4FF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F90ADD7-8475-2E4B-87EC-7E1C6144F664}"/>
              </a:ext>
            </a:extLst>
          </p:cNvPr>
          <p:cNvSpPr>
            <a:spLocks noGrp="1"/>
          </p:cNvSpPr>
          <p:nvPr>
            <p:ph type="sldNum" sz="quarter" idx="12"/>
          </p:nvPr>
        </p:nvSpPr>
        <p:spPr/>
        <p:txBody>
          <a:body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694271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1092F-1455-5845-94DE-7CA4C85B53E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939C902-210E-384D-AA24-1E2A8B6D01FD}"/>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1AEC437-180C-6A4D-BFD5-C6B412373CDC}"/>
              </a:ext>
            </a:extLst>
          </p:cNvPr>
          <p:cNvSpPr>
            <a:spLocks noGrp="1"/>
          </p:cNvSpPr>
          <p:nvPr>
            <p:ph type="dt" sz="half" idx="10"/>
          </p:nvPr>
        </p:nvSpPr>
        <p:spPr/>
        <p:txBody>
          <a:bodyPr/>
          <a:lstStyle/>
          <a:p>
            <a:fld id="{9AA4F959-5D5F-6143-9EC3-327F19B32C2C}" type="datetimeFigureOut">
              <a:rPr kumimoji="1" lang="zh-CN" altLang="en-US" smtClean="0"/>
              <a:t>2024/11/27</a:t>
            </a:fld>
            <a:endParaRPr kumimoji="1" lang="zh-CN" altLang="en-US"/>
          </a:p>
        </p:txBody>
      </p:sp>
      <p:sp>
        <p:nvSpPr>
          <p:cNvPr id="5" name="页脚占位符 4">
            <a:extLst>
              <a:ext uri="{FF2B5EF4-FFF2-40B4-BE49-F238E27FC236}">
                <a16:creationId xmlns:a16="http://schemas.microsoft.com/office/drawing/2014/main" id="{E8BFCC12-1767-ED4A-9B9D-E58C8B045BB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E902602-F692-B344-8323-A58C6D419FA7}"/>
              </a:ext>
            </a:extLst>
          </p:cNvPr>
          <p:cNvSpPr>
            <a:spLocks noGrp="1"/>
          </p:cNvSpPr>
          <p:nvPr>
            <p:ph type="sldNum" sz="quarter" idx="12"/>
          </p:nvPr>
        </p:nvSpPr>
        <p:spPr/>
        <p:txBody>
          <a:body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4028255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FE0FC4-5F6D-7E42-B6DF-26B656D7C4E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3B669AD-1FB3-9E47-9C28-B92BE121C5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64A74578-BA38-814D-B27A-E378834EB1CF}"/>
              </a:ext>
            </a:extLst>
          </p:cNvPr>
          <p:cNvSpPr>
            <a:spLocks noGrp="1"/>
          </p:cNvSpPr>
          <p:nvPr>
            <p:ph type="dt" sz="half" idx="10"/>
          </p:nvPr>
        </p:nvSpPr>
        <p:spPr/>
        <p:txBody>
          <a:bodyPr/>
          <a:lstStyle/>
          <a:p>
            <a:fld id="{9AA4F959-5D5F-6143-9EC3-327F19B32C2C}" type="datetimeFigureOut">
              <a:rPr kumimoji="1" lang="zh-CN" altLang="en-US" smtClean="0"/>
              <a:t>2024/11/27</a:t>
            </a:fld>
            <a:endParaRPr kumimoji="1" lang="zh-CN" altLang="en-US"/>
          </a:p>
        </p:txBody>
      </p:sp>
      <p:sp>
        <p:nvSpPr>
          <p:cNvPr id="5" name="页脚占位符 4">
            <a:extLst>
              <a:ext uri="{FF2B5EF4-FFF2-40B4-BE49-F238E27FC236}">
                <a16:creationId xmlns:a16="http://schemas.microsoft.com/office/drawing/2014/main" id="{514480C7-C4F0-4E4B-954B-794D1633CD9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80E4FB5-8378-3143-8321-ADD659E72E29}"/>
              </a:ext>
            </a:extLst>
          </p:cNvPr>
          <p:cNvSpPr>
            <a:spLocks noGrp="1"/>
          </p:cNvSpPr>
          <p:nvPr>
            <p:ph type="sldNum" sz="quarter" idx="12"/>
          </p:nvPr>
        </p:nvSpPr>
        <p:spPr/>
        <p:txBody>
          <a:body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3886787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1497B-E0CC-EA4C-9A72-2B9C04EFBBB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B707276-560E-B346-9E90-652A005CA5E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E89AFA4-216C-6947-B411-BE24732FDABA}"/>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40C3347-3F47-1647-9B4C-2C69ADD121D8}"/>
              </a:ext>
            </a:extLst>
          </p:cNvPr>
          <p:cNvSpPr>
            <a:spLocks noGrp="1"/>
          </p:cNvSpPr>
          <p:nvPr>
            <p:ph type="dt" sz="half" idx="10"/>
          </p:nvPr>
        </p:nvSpPr>
        <p:spPr/>
        <p:txBody>
          <a:bodyPr/>
          <a:lstStyle/>
          <a:p>
            <a:fld id="{9AA4F959-5D5F-6143-9EC3-327F19B32C2C}" type="datetimeFigureOut">
              <a:rPr kumimoji="1" lang="zh-CN" altLang="en-US" smtClean="0"/>
              <a:t>2024/11/27</a:t>
            </a:fld>
            <a:endParaRPr kumimoji="1" lang="zh-CN" altLang="en-US"/>
          </a:p>
        </p:txBody>
      </p:sp>
      <p:sp>
        <p:nvSpPr>
          <p:cNvPr id="6" name="页脚占位符 5">
            <a:extLst>
              <a:ext uri="{FF2B5EF4-FFF2-40B4-BE49-F238E27FC236}">
                <a16:creationId xmlns:a16="http://schemas.microsoft.com/office/drawing/2014/main" id="{6B34A783-5EB7-A84C-B15D-83CCCEB75D6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5DFE8D7-AE6A-454B-A6CB-277B8F2DCF65}"/>
              </a:ext>
            </a:extLst>
          </p:cNvPr>
          <p:cNvSpPr>
            <a:spLocks noGrp="1"/>
          </p:cNvSpPr>
          <p:nvPr>
            <p:ph type="sldNum" sz="quarter" idx="12"/>
          </p:nvPr>
        </p:nvSpPr>
        <p:spPr/>
        <p:txBody>
          <a:body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1911026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73DEA-5A2F-E649-867E-5274FB7BF729}"/>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AE85AD9-38E7-F944-A679-6E2ED71834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93D7EB4-13BC-6C41-B138-95631E27BC6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23E24B2B-FE8C-9048-A663-A832400A6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A47ED4BD-DB30-7A4D-A2C5-84D7958FC664}"/>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7D4880C-0DA1-A845-8D50-B4680A1FED5E}"/>
              </a:ext>
            </a:extLst>
          </p:cNvPr>
          <p:cNvSpPr>
            <a:spLocks noGrp="1"/>
          </p:cNvSpPr>
          <p:nvPr>
            <p:ph type="dt" sz="half" idx="10"/>
          </p:nvPr>
        </p:nvSpPr>
        <p:spPr/>
        <p:txBody>
          <a:bodyPr/>
          <a:lstStyle/>
          <a:p>
            <a:fld id="{9AA4F959-5D5F-6143-9EC3-327F19B32C2C}" type="datetimeFigureOut">
              <a:rPr kumimoji="1" lang="zh-CN" altLang="en-US" smtClean="0"/>
              <a:t>2024/11/27</a:t>
            </a:fld>
            <a:endParaRPr kumimoji="1" lang="zh-CN" altLang="en-US"/>
          </a:p>
        </p:txBody>
      </p:sp>
      <p:sp>
        <p:nvSpPr>
          <p:cNvPr id="8" name="页脚占位符 7">
            <a:extLst>
              <a:ext uri="{FF2B5EF4-FFF2-40B4-BE49-F238E27FC236}">
                <a16:creationId xmlns:a16="http://schemas.microsoft.com/office/drawing/2014/main" id="{ADBDA21B-B20C-0043-A5F7-6E22727BDD2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C0F99F9-07FA-234C-BBD5-81B8DEBB39C3}"/>
              </a:ext>
            </a:extLst>
          </p:cNvPr>
          <p:cNvSpPr>
            <a:spLocks noGrp="1"/>
          </p:cNvSpPr>
          <p:nvPr>
            <p:ph type="sldNum" sz="quarter" idx="12"/>
          </p:nvPr>
        </p:nvSpPr>
        <p:spPr/>
        <p:txBody>
          <a:body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88261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911B0-3233-3142-8CC8-8064744CB4C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5605CBD-04B3-7748-B472-E753313D7E7F}"/>
              </a:ext>
            </a:extLst>
          </p:cNvPr>
          <p:cNvSpPr>
            <a:spLocks noGrp="1"/>
          </p:cNvSpPr>
          <p:nvPr>
            <p:ph type="dt" sz="half" idx="10"/>
          </p:nvPr>
        </p:nvSpPr>
        <p:spPr/>
        <p:txBody>
          <a:bodyPr/>
          <a:lstStyle/>
          <a:p>
            <a:fld id="{9AA4F959-5D5F-6143-9EC3-327F19B32C2C}" type="datetimeFigureOut">
              <a:rPr kumimoji="1" lang="zh-CN" altLang="en-US" smtClean="0"/>
              <a:t>2024/11/27</a:t>
            </a:fld>
            <a:endParaRPr kumimoji="1" lang="zh-CN" altLang="en-US"/>
          </a:p>
        </p:txBody>
      </p:sp>
      <p:sp>
        <p:nvSpPr>
          <p:cNvPr id="4" name="页脚占位符 3">
            <a:extLst>
              <a:ext uri="{FF2B5EF4-FFF2-40B4-BE49-F238E27FC236}">
                <a16:creationId xmlns:a16="http://schemas.microsoft.com/office/drawing/2014/main" id="{5A1C7AF5-7ECF-964E-8947-6C21D2E00610}"/>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73670C9-2E0C-E843-A53C-C4E73CAC54FD}"/>
              </a:ext>
            </a:extLst>
          </p:cNvPr>
          <p:cNvSpPr>
            <a:spLocks noGrp="1"/>
          </p:cNvSpPr>
          <p:nvPr>
            <p:ph type="sldNum" sz="quarter" idx="12"/>
          </p:nvPr>
        </p:nvSpPr>
        <p:spPr/>
        <p:txBody>
          <a:body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1778607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DCC0262-0B06-B54A-81A8-B804637CD879}"/>
              </a:ext>
            </a:extLst>
          </p:cNvPr>
          <p:cNvSpPr>
            <a:spLocks noGrp="1"/>
          </p:cNvSpPr>
          <p:nvPr>
            <p:ph type="dt" sz="half" idx="10"/>
          </p:nvPr>
        </p:nvSpPr>
        <p:spPr/>
        <p:txBody>
          <a:bodyPr/>
          <a:lstStyle/>
          <a:p>
            <a:fld id="{9AA4F959-5D5F-6143-9EC3-327F19B32C2C}" type="datetimeFigureOut">
              <a:rPr kumimoji="1" lang="zh-CN" altLang="en-US" smtClean="0"/>
              <a:t>2024/11/27</a:t>
            </a:fld>
            <a:endParaRPr kumimoji="1" lang="zh-CN" altLang="en-US"/>
          </a:p>
        </p:txBody>
      </p:sp>
      <p:sp>
        <p:nvSpPr>
          <p:cNvPr id="3" name="页脚占位符 2">
            <a:extLst>
              <a:ext uri="{FF2B5EF4-FFF2-40B4-BE49-F238E27FC236}">
                <a16:creationId xmlns:a16="http://schemas.microsoft.com/office/drawing/2014/main" id="{2D351F2A-5A0B-094F-8163-2D9CE283C62A}"/>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D2DBAA0-BF89-554E-8CC1-15C8979A28DF}"/>
              </a:ext>
            </a:extLst>
          </p:cNvPr>
          <p:cNvSpPr>
            <a:spLocks noGrp="1"/>
          </p:cNvSpPr>
          <p:nvPr>
            <p:ph type="sldNum" sz="quarter" idx="12"/>
          </p:nvPr>
        </p:nvSpPr>
        <p:spPr/>
        <p:txBody>
          <a:body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40230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7A523-E694-2E48-8597-FA9ECF38968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52B6BF5-EAED-DA45-BD7D-CD6194CABC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6593D37-0CF1-7749-BC0F-052D5F793B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A40C347-DB7D-AE4F-8BE3-E31087E81B08}"/>
              </a:ext>
            </a:extLst>
          </p:cNvPr>
          <p:cNvSpPr>
            <a:spLocks noGrp="1"/>
          </p:cNvSpPr>
          <p:nvPr>
            <p:ph type="dt" sz="half" idx="10"/>
          </p:nvPr>
        </p:nvSpPr>
        <p:spPr/>
        <p:txBody>
          <a:bodyPr/>
          <a:lstStyle/>
          <a:p>
            <a:fld id="{9AA4F959-5D5F-6143-9EC3-327F19B32C2C}" type="datetimeFigureOut">
              <a:rPr kumimoji="1" lang="zh-CN" altLang="en-US" smtClean="0"/>
              <a:t>2024/11/27</a:t>
            </a:fld>
            <a:endParaRPr kumimoji="1" lang="zh-CN" altLang="en-US"/>
          </a:p>
        </p:txBody>
      </p:sp>
      <p:sp>
        <p:nvSpPr>
          <p:cNvPr id="6" name="页脚占位符 5">
            <a:extLst>
              <a:ext uri="{FF2B5EF4-FFF2-40B4-BE49-F238E27FC236}">
                <a16:creationId xmlns:a16="http://schemas.microsoft.com/office/drawing/2014/main" id="{1FCD32F6-FBAD-7840-A18C-30ECA17927D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D6840E8-44E0-A642-B8AA-87AD050CCD40}"/>
              </a:ext>
            </a:extLst>
          </p:cNvPr>
          <p:cNvSpPr>
            <a:spLocks noGrp="1"/>
          </p:cNvSpPr>
          <p:nvPr>
            <p:ph type="sldNum" sz="quarter" idx="12"/>
          </p:nvPr>
        </p:nvSpPr>
        <p:spPr/>
        <p:txBody>
          <a:body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297332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A3481-E12A-E749-8FA4-6BE8FCCFBC4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2DF6C47-4E6E-4F46-8496-5FBACB3EFE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DCABE3F-D259-8C47-A66D-1FC94ED73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6CED093-0577-384C-BB83-9EE74CBE17B4}"/>
              </a:ext>
            </a:extLst>
          </p:cNvPr>
          <p:cNvSpPr>
            <a:spLocks noGrp="1"/>
          </p:cNvSpPr>
          <p:nvPr>
            <p:ph type="dt" sz="half" idx="10"/>
          </p:nvPr>
        </p:nvSpPr>
        <p:spPr/>
        <p:txBody>
          <a:bodyPr/>
          <a:lstStyle/>
          <a:p>
            <a:fld id="{9AA4F959-5D5F-6143-9EC3-327F19B32C2C}" type="datetimeFigureOut">
              <a:rPr kumimoji="1" lang="zh-CN" altLang="en-US" smtClean="0"/>
              <a:t>2024/11/27</a:t>
            </a:fld>
            <a:endParaRPr kumimoji="1" lang="zh-CN" altLang="en-US"/>
          </a:p>
        </p:txBody>
      </p:sp>
      <p:sp>
        <p:nvSpPr>
          <p:cNvPr id="6" name="页脚占位符 5">
            <a:extLst>
              <a:ext uri="{FF2B5EF4-FFF2-40B4-BE49-F238E27FC236}">
                <a16:creationId xmlns:a16="http://schemas.microsoft.com/office/drawing/2014/main" id="{C09C02CF-7071-AF4B-BA1D-DD9C4BFF958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54F1903-790A-2D4B-947A-F5B1FC043910}"/>
              </a:ext>
            </a:extLst>
          </p:cNvPr>
          <p:cNvSpPr>
            <a:spLocks noGrp="1"/>
          </p:cNvSpPr>
          <p:nvPr>
            <p:ph type="sldNum" sz="quarter" idx="12"/>
          </p:nvPr>
        </p:nvSpPr>
        <p:spPr/>
        <p:txBody>
          <a:body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20136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5C1801E-B875-244D-962D-B6AA76237A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BD4C28F-94B9-CB45-854E-0B4899D002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746D830-67F9-E842-A238-B14FF29BC2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4F959-5D5F-6143-9EC3-327F19B32C2C}" type="datetimeFigureOut">
              <a:rPr kumimoji="1" lang="zh-CN" altLang="en-US" smtClean="0"/>
              <a:t>2024/11/27</a:t>
            </a:fld>
            <a:endParaRPr kumimoji="1" lang="zh-CN" altLang="en-US"/>
          </a:p>
        </p:txBody>
      </p:sp>
      <p:sp>
        <p:nvSpPr>
          <p:cNvPr id="5" name="页脚占位符 4">
            <a:extLst>
              <a:ext uri="{FF2B5EF4-FFF2-40B4-BE49-F238E27FC236}">
                <a16:creationId xmlns:a16="http://schemas.microsoft.com/office/drawing/2014/main" id="{B546D1DA-F7D7-B24E-B7A9-7D41655CF7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573D12E-9ADA-C740-9733-3C0448F080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3A4FE-735D-2D45-8D38-25A7240AF8D4}" type="slidenum">
              <a:rPr kumimoji="1" lang="zh-CN" altLang="en-US" smtClean="0"/>
              <a:t>‹#›</a:t>
            </a:fld>
            <a:endParaRPr kumimoji="1" lang="zh-CN" altLang="en-US"/>
          </a:p>
        </p:txBody>
      </p:sp>
    </p:spTree>
    <p:extLst>
      <p:ext uri="{BB962C8B-B14F-4D97-AF65-F5344CB8AC3E}">
        <p14:creationId xmlns:p14="http://schemas.microsoft.com/office/powerpoint/2010/main" val="82994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150.statcan.gc.ca/t1/tbl1/en/tv.action?pid=171001460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150.statcan.gc.ca/t1/tbl1/en/tv.action?pid=1710014601"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150.statcan.gc.ca/t1/tbl1/en/tv.action?pid=1710014601"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150.statcan.gc.ca/t1/tbl1/en/tv.action?pid=1710000901"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150.statcan.gc.ca/t1/tbl1/en/tv.action?pid=1710000901"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150.statcan.gc.ca/t1/tbl1/en/tv.action?pid=4610007301" TargetMode="External"/><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hyperlink" Target="https://www.toronto.ca/wp-content/uploads/2022/02/92e3-City-Planning-2021-Census-Backgrounder-Population-Dwellings-Backgrounder.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hyperlink" Target="https://www.wellesleyinstitute.com/wp-content/uploads/2020/08/Forced-Out-Evictions-Race-and-Poverty-in-Toronto-.pdf"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wellesleyinstitute.com/wp-content/uploads/2020/08/Forced-Out-Evictions-Race-and-Poverty-in-Toronto-.pdf" TargetMode="External"/><Relationship Id="rId3" Type="http://schemas.openxmlformats.org/officeDocument/2006/relationships/diagramLayout" Target="../diagrams/layout3.xml"/><Relationship Id="rId7" Type="http://schemas.openxmlformats.org/officeDocument/2006/relationships/image" Target="../media/image32.pn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hyperlink" Target="https://www.wellesleyinstitute.com/wp-content/uploads/2020/08/Forced-Out-Evictions-Race-and-Poverty-in-Toronto-.pdf" TargetMode="External"/><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5.png"/><Relationship Id="rId7" Type="http://schemas.openxmlformats.org/officeDocument/2006/relationships/diagramColors" Target="../diagrams/colors4.xml"/><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www.toronto.ca/legdocs/mmis/2021/ec/bgrd/backgroundfile-171729.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hyperlink" Target="https://www.toronto.ca/city-government/data-research-maps/research-reports/housing-and-homelessness-research-and-reports/social-housing-waiting-list-report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12.statcan.gc.ca/census-recensement/2021/dp-pd/prof/details/page.cfm?LANG=E&amp;GENDERlist=1&amp;STATISTIClist=4&amp;DGUIDlist=2021A00033521,2021A00033519,2021A00053520005&amp;HEADERlist=11&amp;SearchText=toront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hyperlink" Target="https://www150.statcan.gc.ca/n1/en/catalogue/72-212-X"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1.jpg"/><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www150.statcan.gc.ca/n1/en/catalogue/72-212-X" TargetMode="External"/><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150.statcan.gc.ca/n1/en/catalogue/72-212-X" TargetMode="External"/><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www.ontariolivingwage.ca/living_wage_week_2022" TargetMode="External"/><Relationship Id="rId2" Type="http://schemas.openxmlformats.org/officeDocument/2006/relationships/hyperlink" Target="https://www.ontariolivingwage.ca/livingwageweek2021"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www.ontario.ca/document/your-guide-employment-standards-act-0/minimum-wag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ontario.ca/document/your-guide-employment-standards-act-0/minimum-wage" TargetMode="External"/><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www.ontariolivingwage.ca/rat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12.statcan.gc.ca/census-recensement/2021/dp-pd/prof/details/page.cfm?Lang=E&amp;SearchText=toronto&amp;GENDERlist=1&amp;STATISTIClist=1&amp;DGUIDlist=2021A00033519,2021A00033521,2021A00033520&amp;HEADERlist=1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12.statcan.gc.ca/census-recensement/2021/dp-pd/prof/details/page.cfm?Lang=E&amp;SearchText=toronto&amp;GENDERlist=1&amp;STATISTIClist=1&amp;DGUIDlist=2021A00033519,2021A00033521,2021A00033520&amp;HEADERlist=1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150.statcan.gc.ca/t1/tbl1/en/tv.action?pid=1110013501"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150.statcan.gc.ca/t1/tbl1/en/tv.action?pid=1710000901"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150.statcan.gc.ca/t1/tbl1/en/tv.action?pid=1110013501" TargetMode="External"/><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150.statcan.gc.ca/t1/tbl1/en/tv.action?pid=9810006801"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12.statcan.gc.ca/census-recensement/2021/dp-pd/prof/details/page.cfm?Lang=E&amp;SearchText=york&amp;DGUIDlist=2021A00053520005,2021A00033521,2021A00033519&amp;GENDERlist=1&amp;STATISTIClist=4&amp;HEADERlist=4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150.statcan.gc.ca/t1/tbl1/en/tv.action?pid=3710019601&amp;pickMembers%5B0%5D=2.1&amp;pickMembers%5B1%5D=4.1&amp;pickMembers%5B2%5D=5.1&amp;cubeTimeFrame.startYear=2020&amp;cubeTimeFrame.endYear=2021&amp;referencePeriods=20200101%2C20210101"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canada.ca/en/public-health/services/publications/science-research-data/inequalities-working-poor-canadians-infographic.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theonn.ca/publication/2024-survey-policy-report/" TargetMode="External"/><Relationship Id="rId2" Type="http://schemas.openxmlformats.org/officeDocument/2006/relationships/image" Target="../media/image65.tmp"/><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theonn.ca/publication/2024-survey-policy-report/" TargetMode="External"/><Relationship Id="rId2" Type="http://schemas.openxmlformats.org/officeDocument/2006/relationships/image" Target="../media/image66.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heonn.ca/publication/2024-survey-policy-report/" TargetMode="Externa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4.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theonn.ca/publication/2024-survey-policy-report/" TargetMode="Externa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3" Type="http://schemas.openxmlformats.org/officeDocument/2006/relationships/hyperlink" Target="https://www160.statcan.gc.ca/society-societe/local-community-collectivite-locale-eng.htm" TargetMode="External"/><Relationship Id="rId2" Type="http://schemas.openxmlformats.org/officeDocument/2006/relationships/image" Target="../media/image70.tmp"/><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160.statcan.gc.ca/society-societe/local-community-collectivite-locale-eng.ht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160.statcan.gc.ca/society-societe/local-community-collectivite-locale-eng.htm" TargetMode="External"/><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150.statcan.gc.ca/n1/pub/11-627-m/11-627-m2023022-eng.htm" TargetMode="External"/><Relationship Id="rId2" Type="http://schemas.openxmlformats.org/officeDocument/2006/relationships/image" Target="../media/image74.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150.statcan.gc.ca/n1/pub/11-627-m/11-627-m2023022-eng.htm" TargetMode="External"/><Relationship Id="rId2" Type="http://schemas.openxmlformats.org/officeDocument/2006/relationships/image" Target="../media/image75.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150.statcan.gc.ca/n1/pub/11-627-m/11-627-m2023022-eng.htm"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150.statcan.gc.ca/t1/tbl1/en/tv.action?pid=1710001401"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150.statcan.gc.ca/t1/tbl1/en/tv.action?pid=1710001401"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150.statcan.gc.ca/t1/tbl1/en/tv.action?pid=1710001401"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3B2BA-732E-7148-CD0D-0784E521E66D}"/>
              </a:ext>
            </a:extLst>
          </p:cNvPr>
          <p:cNvSpPr>
            <a:spLocks noGrp="1"/>
          </p:cNvSpPr>
          <p:nvPr>
            <p:ph type="title"/>
          </p:nvPr>
        </p:nvSpPr>
        <p:spPr>
          <a:xfrm>
            <a:off x="589560" y="856180"/>
            <a:ext cx="5279408" cy="1128068"/>
          </a:xfrm>
        </p:spPr>
        <p:txBody>
          <a:bodyPr anchor="ctr">
            <a:normAutofit/>
          </a:bodyPr>
          <a:lstStyle/>
          <a:p>
            <a:r>
              <a:rPr lang="en-US" sz="3400" b="1" dirty="0"/>
              <a:t>ALY 6080:Final Presentation</a:t>
            </a:r>
            <a:br>
              <a:rPr lang="en-US" sz="3400" b="1" dirty="0"/>
            </a:br>
            <a:endParaRPr lang="en-CA" sz="3400" b="1" dirty="0"/>
          </a:p>
        </p:txBody>
      </p:sp>
      <p:grpSp>
        <p:nvGrpSpPr>
          <p:cNvPr id="133" name="Group 13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1" name="Rectangle 11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Rectangle 13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0C183E-CA63-1DD0-8B24-654C42AD6052}"/>
              </a:ext>
            </a:extLst>
          </p:cNvPr>
          <p:cNvSpPr>
            <a:spLocks noGrp="1"/>
          </p:cNvSpPr>
          <p:nvPr>
            <p:ph idx="1"/>
          </p:nvPr>
        </p:nvSpPr>
        <p:spPr>
          <a:xfrm>
            <a:off x="590719" y="2330505"/>
            <a:ext cx="5278066" cy="3979585"/>
          </a:xfrm>
        </p:spPr>
        <p:txBody>
          <a:bodyPr anchor="ctr">
            <a:normAutofit/>
          </a:bodyPr>
          <a:lstStyle/>
          <a:p>
            <a:pPr marL="0" indent="0">
              <a:buNone/>
            </a:pPr>
            <a:endParaRPr lang="en-US" sz="2000" dirty="0"/>
          </a:p>
          <a:p>
            <a:pPr marL="0" indent="0">
              <a:buNone/>
            </a:pPr>
            <a:r>
              <a:rPr lang="en-US" sz="2000" b="1" dirty="0"/>
              <a:t>Syed Faizan</a:t>
            </a:r>
          </a:p>
          <a:p>
            <a:pPr marL="0" indent="0">
              <a:buNone/>
            </a:pPr>
            <a:r>
              <a:rPr lang="en-US" sz="2000" b="1" dirty="0"/>
              <a:t>Christiana Adjei</a:t>
            </a:r>
          </a:p>
          <a:p>
            <a:pPr marL="0" indent="0">
              <a:buNone/>
            </a:pPr>
            <a:r>
              <a:rPr lang="en-US" sz="2000" b="1" dirty="0"/>
              <a:t>Emelia Doku</a:t>
            </a:r>
          </a:p>
          <a:p>
            <a:pPr marL="0" indent="0">
              <a:buNone/>
            </a:pPr>
            <a:r>
              <a:rPr lang="en-US" sz="2000" b="1" dirty="0"/>
              <a:t>Vraj Shah</a:t>
            </a:r>
          </a:p>
          <a:p>
            <a:pPr marL="0" indent="0">
              <a:buNone/>
            </a:pPr>
            <a:r>
              <a:rPr lang="en-US" sz="2000" b="1" dirty="0"/>
              <a:t>Shicheng Wan</a:t>
            </a:r>
          </a:p>
          <a:p>
            <a:pPr marL="0" indent="0">
              <a:buNone/>
            </a:pPr>
            <a:r>
              <a:rPr lang="en-US" sz="2000" b="1" dirty="0"/>
              <a:t>Pravalika Sorda</a:t>
            </a:r>
          </a:p>
          <a:p>
            <a:pPr marL="0" indent="0">
              <a:buNone/>
            </a:pPr>
            <a:r>
              <a:rPr lang="en-US" sz="2000" b="1" dirty="0"/>
              <a:t>Under the supervision of Dr. Jay Qi, PhD.</a:t>
            </a:r>
          </a:p>
          <a:p>
            <a:pPr marL="0" indent="0">
              <a:buNone/>
            </a:pPr>
            <a:endParaRPr lang="en-CA" sz="2000" dirty="0"/>
          </a:p>
        </p:txBody>
      </p:sp>
      <p:sp>
        <p:nvSpPr>
          <p:cNvPr id="116" name="Rectangle 11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and white logo&#10;&#10;Description automatically generated">
            <a:extLst>
              <a:ext uri="{FF2B5EF4-FFF2-40B4-BE49-F238E27FC236}">
                <a16:creationId xmlns:a16="http://schemas.microsoft.com/office/drawing/2014/main" id="{EABB2852-C766-273E-1695-48041F8FCFCE}"/>
              </a:ext>
            </a:extLst>
          </p:cNvPr>
          <p:cNvPicPr>
            <a:picLocks noChangeAspect="1"/>
          </p:cNvPicPr>
          <p:nvPr/>
        </p:nvPicPr>
        <p:blipFill>
          <a:blip r:embed="rId3"/>
          <a:srcRect r="1378" b="1"/>
          <a:stretch/>
        </p:blipFill>
        <p:spPr>
          <a:xfrm>
            <a:off x="7083423" y="691998"/>
            <a:ext cx="4397433" cy="2298544"/>
          </a:xfrm>
          <a:prstGeom prst="rect">
            <a:avLst/>
          </a:prstGeom>
        </p:spPr>
      </p:pic>
      <p:sp>
        <p:nvSpPr>
          <p:cNvPr id="120" name="Rectangle 119">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81;p1">
            <a:extLst>
              <a:ext uri="{FF2B5EF4-FFF2-40B4-BE49-F238E27FC236}">
                <a16:creationId xmlns:a16="http://schemas.microsoft.com/office/drawing/2014/main" id="{AB7B8B09-1D78-BA77-47E2-B06CC9F66F34}"/>
              </a:ext>
            </a:extLst>
          </p:cNvPr>
          <p:cNvPicPr preferRelativeResize="0"/>
          <p:nvPr/>
        </p:nvPicPr>
        <p:blipFill>
          <a:blip r:embed="rId4"/>
          <a:srcRect t="1199" b="-367"/>
          <a:stretch/>
        </p:blipFill>
        <p:spPr>
          <a:xfrm>
            <a:off x="8011263" y="3707894"/>
            <a:ext cx="2539888" cy="2518756"/>
          </a:xfrm>
          <a:prstGeom prst="rect">
            <a:avLst/>
          </a:prstGeom>
          <a:noFill/>
        </p:spPr>
      </p:pic>
    </p:spTree>
    <p:extLst>
      <p:ext uri="{BB962C8B-B14F-4D97-AF65-F5344CB8AC3E}">
        <p14:creationId xmlns:p14="http://schemas.microsoft.com/office/powerpoint/2010/main" val="4227999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879F5F5-4641-1D44-9A5F-6EEF8A913238}"/>
              </a:ext>
            </a:extLst>
          </p:cNvPr>
          <p:cNvSpPr>
            <a:spLocks noGrp="1"/>
          </p:cNvSpPr>
          <p:nvPr>
            <p:ph type="title"/>
          </p:nvPr>
        </p:nvSpPr>
        <p:spPr>
          <a:xfrm>
            <a:off x="589560" y="856180"/>
            <a:ext cx="4560584" cy="1128068"/>
          </a:xfrm>
        </p:spPr>
        <p:txBody>
          <a:bodyPr vert="horz" lIns="91440" tIns="45720" rIns="91440" bIns="45720" rtlCol="0" anchor="ctr">
            <a:normAutofit fontScale="90000"/>
          </a:bodyPr>
          <a:lstStyle/>
          <a:p>
            <a:r>
              <a:rPr lang="en-US" altLang="zh-CN" sz="3100" b="1" dirty="0">
                <a:cs typeface="Arial" panose="020B0604020202020204" pitchFamily="34" charset="0"/>
              </a:rPr>
              <a:t>Estimated Population by Racialized Group in Toronto GTA 2021</a:t>
            </a:r>
            <a:br>
              <a:rPr lang="en-US" altLang="zh-CN" sz="2500" dirty="0"/>
            </a:br>
            <a:endParaRPr kumimoji="1" lang="en-US" altLang="zh-CN" sz="2500" dirty="0"/>
          </a:p>
        </p:txBody>
      </p:sp>
      <p:grpSp>
        <p:nvGrpSpPr>
          <p:cNvPr id="42" name="Group 4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3" name="Rectangle 4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2BBA9A7E-9935-594C-AEDE-63995DB0F211}"/>
              </a:ext>
            </a:extLst>
          </p:cNvPr>
          <p:cNvSpPr>
            <a:spLocks noChangeArrowheads="1"/>
          </p:cNvSpPr>
          <p:nvPr/>
        </p:nvSpPr>
        <p:spPr bwMode="auto">
          <a:xfrm>
            <a:off x="590719" y="2330505"/>
            <a:ext cx="4559425" cy="3979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92500" lnSpcReduction="10000"/>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Diverse Demographics:</a:t>
            </a:r>
            <a:r>
              <a:rPr kumimoji="0" lang="en-US" altLang="en-US" sz="2000" b="0" i="0" u="none" strike="noStrike" cap="none" normalizeH="0" baseline="0" dirty="0">
                <a:ln>
                  <a:noFill/>
                </a:ln>
                <a:effectLst/>
              </a:rPr>
              <a:t> South Asian (21.85%) and Chinese (15.13%) communities are the largest racialized groups in Toronto, reflecting the city’s multicultural nature.</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Key Insights:</a:t>
            </a:r>
            <a:r>
              <a:rPr kumimoji="0" lang="en-US" altLang="en-US" sz="2000" b="0" i="0" u="none" strike="noStrike" cap="none" normalizeH="0" baseline="0" dirty="0">
                <a:ln>
                  <a:noFill/>
                </a:ln>
                <a:effectLst/>
              </a:rPr>
              <a:t> Filipino (11.76%) and Black (10.08%) groups follow, highlighting the representation of various ethnic communities.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Action Points:</a:t>
            </a:r>
            <a:r>
              <a:rPr kumimoji="0" lang="en-US" altLang="en-US" sz="2000" b="0" i="0" u="none" strike="noStrike" cap="none" normalizeH="0" baseline="0" dirty="0">
                <a:ln>
                  <a:noFill/>
                </a:ln>
                <a:effectLst/>
              </a:rPr>
              <a:t> Insights from these demographics can guide targeted policies, inclusive community programs, and culturally sensitive initiatives.</a:t>
            </a:r>
          </a:p>
          <a:p>
            <a:pPr marR="0" lvl="0" fontAlgn="base">
              <a:lnSpc>
                <a:spcPct val="90000"/>
              </a:lnSpc>
              <a:spcBef>
                <a:spcPct val="0"/>
              </a:spcBef>
              <a:spcAft>
                <a:spcPts val="600"/>
              </a:spcAft>
              <a:buClrTx/>
              <a:buSzTx/>
              <a:tabLst/>
            </a:pPr>
            <a:r>
              <a:rPr lang="en-US" sz="1300" b="0" i="0" dirty="0">
                <a:solidFill>
                  <a:srgbClr val="333333"/>
                </a:solidFill>
                <a:effectLst/>
                <a:latin typeface="Segoe UI" panose="020B0502040204020203" pitchFamily="34" charset="0"/>
              </a:rPr>
              <a:t>Statistics Canada. </a:t>
            </a:r>
            <a:r>
              <a:rPr lang="en-US" sz="1300" b="0" i="0" u="sng" dirty="0">
                <a:solidFill>
                  <a:srgbClr val="284162"/>
                </a:solidFill>
                <a:effectLst/>
                <a:latin typeface="Segoe UI" panose="020B0502040204020203" pitchFamily="34" charset="0"/>
                <a:hlinkClick r:id="rId2"/>
              </a:rPr>
              <a:t>Table 17-10-0146-01 Projected population by racialized group, generation status and other selected characteristics (x 1,000)</a:t>
            </a:r>
            <a:endParaRPr kumimoji="0" lang="en-US" altLang="en-US" sz="1300" b="0" i="0" u="none" strike="noStrike" cap="none" normalizeH="0" baseline="0" dirty="0">
              <a:ln>
                <a:noFill/>
              </a:ln>
              <a:effectLst/>
            </a:endParaRPr>
          </a:p>
        </p:txBody>
      </p:sp>
      <p:sp>
        <p:nvSpPr>
          <p:cNvPr id="48" name="Rectangle 4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CF8680BE-293F-F84C-9449-D607266DA627}"/>
              </a:ext>
            </a:extLst>
          </p:cNvPr>
          <p:cNvPicPr>
            <a:picLocks noGrp="1" noChangeAspect="1"/>
          </p:cNvPicPr>
          <p:nvPr>
            <p:ph idx="1"/>
          </p:nvPr>
        </p:nvPicPr>
        <p:blipFill>
          <a:blip r:embed="rId3"/>
          <a:srcRect l="8202" r="31965" b="-2"/>
          <a:stretch/>
        </p:blipFill>
        <p:spPr>
          <a:xfrm>
            <a:off x="5977788" y="799352"/>
            <a:ext cx="5425410" cy="5259296"/>
          </a:xfrm>
          <a:prstGeom prst="rect">
            <a:avLst/>
          </a:prstGeom>
        </p:spPr>
      </p:pic>
      <p:sp>
        <p:nvSpPr>
          <p:cNvPr id="3" name="文本框 2">
            <a:extLst>
              <a:ext uri="{FF2B5EF4-FFF2-40B4-BE49-F238E27FC236}">
                <a16:creationId xmlns:a16="http://schemas.microsoft.com/office/drawing/2014/main" id="{7FB3F163-4103-6844-AE5A-83523EA48797}"/>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kumimoji="1" lang="en-US" altLang="zh-CN" sz="1500" b="1" dirty="0"/>
          </a:p>
        </p:txBody>
      </p:sp>
    </p:spTree>
    <p:extLst>
      <p:ext uri="{BB962C8B-B14F-4D97-AF65-F5344CB8AC3E}">
        <p14:creationId xmlns:p14="http://schemas.microsoft.com/office/powerpoint/2010/main" val="2314340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51CE66A-D5E8-3D4F-A6B6-D809363A7AD7}"/>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altLang="zh-CN" sz="5400" dirty="0"/>
              <a:t>Projected Racialized groups population in 2041</a:t>
            </a:r>
            <a:endParaRPr kumimoji="1" lang="en-US" altLang="zh-CN" sz="5400" kern="1200" dirty="0">
              <a:solidFill>
                <a:schemeClr val="tx1"/>
              </a:solidFill>
              <a:latin typeface="+mj-lt"/>
              <a:ea typeface="+mj-ea"/>
              <a:cs typeface="+mj-cs"/>
            </a:endParaRPr>
          </a:p>
        </p:txBody>
      </p:sp>
      <p:sp>
        <p:nvSpPr>
          <p:cNvPr id="3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BD8A75CC-B9CF-174B-AFB6-EFE04FBD4AF2}"/>
              </a:ext>
            </a:extLst>
          </p:cNvPr>
          <p:cNvPicPr>
            <a:picLocks noGrp="1" noChangeAspect="1"/>
          </p:cNvPicPr>
          <p:nvPr>
            <p:ph idx="1"/>
          </p:nvPr>
        </p:nvPicPr>
        <p:blipFill>
          <a:blip r:embed="rId2"/>
          <a:srcRect l="-441" t="-1051" r="-873" b="1051"/>
          <a:stretch/>
        </p:blipFill>
        <p:spPr>
          <a:xfrm>
            <a:off x="4654296" y="630935"/>
            <a:ext cx="6298184" cy="4167641"/>
          </a:xfrm>
          <a:prstGeom prst="rect">
            <a:avLst/>
          </a:prstGeom>
        </p:spPr>
      </p:pic>
      <p:sp>
        <p:nvSpPr>
          <p:cNvPr id="3" name="文本框 2">
            <a:extLst>
              <a:ext uri="{FF2B5EF4-FFF2-40B4-BE49-F238E27FC236}">
                <a16:creationId xmlns:a16="http://schemas.microsoft.com/office/drawing/2014/main" id="{092A4B60-10FA-A140-8DC2-4376E0E3D7A8}"/>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kumimoji="1" lang="en-US" altLang="zh-CN" sz="1200" dirty="0"/>
          </a:p>
        </p:txBody>
      </p:sp>
      <p:sp>
        <p:nvSpPr>
          <p:cNvPr id="6" name="Rectangle 1">
            <a:extLst>
              <a:ext uri="{FF2B5EF4-FFF2-40B4-BE49-F238E27FC236}">
                <a16:creationId xmlns:a16="http://schemas.microsoft.com/office/drawing/2014/main" id="{B1855F68-7CF8-EF4E-7B30-02BE641BE985}"/>
              </a:ext>
            </a:extLst>
          </p:cNvPr>
          <p:cNvSpPr>
            <a:spLocks noChangeArrowheads="1"/>
          </p:cNvSpPr>
          <p:nvPr/>
        </p:nvSpPr>
        <p:spPr bwMode="auto">
          <a:xfrm rot="10800000" flipV="1">
            <a:off x="4888991" y="4586972"/>
            <a:ext cx="707049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Growing Diversity:</a:t>
            </a:r>
            <a:r>
              <a:rPr kumimoji="0" lang="en-US" altLang="en-US" sz="1800" b="0" i="0" u="none" strike="noStrike" cap="none" normalizeH="0" baseline="0" dirty="0">
                <a:ln>
                  <a:noFill/>
                </a:ln>
                <a:solidFill>
                  <a:schemeClr val="tx1"/>
                </a:solidFill>
                <a:effectLst/>
                <a:latin typeface="Arial" panose="020B0604020202020204" pitchFamily="34" charset="0"/>
              </a:rPr>
              <a:t> South Asian, Chinese, and Filipino populations will significantly grow, shaping Greater Toronto's multicultural landscape by 2041.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Actionable Insight:</a:t>
            </a:r>
            <a:r>
              <a:rPr kumimoji="0" lang="en-US" altLang="en-US" sz="1800" b="0" i="0" u="none" strike="noStrike" cap="none" normalizeH="0" baseline="0" dirty="0">
                <a:ln>
                  <a:noFill/>
                </a:ln>
                <a:solidFill>
                  <a:schemeClr val="tx1"/>
                </a:solidFill>
                <a:effectLst/>
                <a:latin typeface="Arial" panose="020B0604020202020204" pitchFamily="34" charset="0"/>
              </a:rPr>
              <a:t> Strengthen inclusive policies and multicultural programs to support diverse communities and address unique socio-economic challenges effectively.</a:t>
            </a:r>
          </a:p>
          <a:p>
            <a:pPr marL="0" marR="0" lvl="0" indent="0" algn="l" defTabSz="914400" rtl="0" eaLnBrk="0" fontAlgn="base" latinLnBrk="0" hangingPunct="0">
              <a:lnSpc>
                <a:spcPct val="100000"/>
              </a:lnSpc>
              <a:spcBef>
                <a:spcPct val="0"/>
              </a:spcBef>
              <a:spcAft>
                <a:spcPct val="0"/>
              </a:spcAft>
              <a:buClrTx/>
              <a:buSzTx/>
              <a:tabLst/>
            </a:pPr>
            <a:r>
              <a:rPr lang="en-US" sz="1200" b="0" i="0" dirty="0">
                <a:solidFill>
                  <a:srgbClr val="333333"/>
                </a:solidFill>
                <a:effectLst/>
                <a:latin typeface="Segoe UI" panose="020B0502040204020203" pitchFamily="34" charset="0"/>
              </a:rPr>
              <a:t>Statistics Canada. </a:t>
            </a:r>
            <a:r>
              <a:rPr lang="en-US" sz="1200" b="0" i="0" u="sng" dirty="0">
                <a:solidFill>
                  <a:srgbClr val="284162"/>
                </a:solidFill>
                <a:effectLst/>
                <a:latin typeface="Segoe UI" panose="020B0502040204020203" pitchFamily="34" charset="0"/>
                <a:hlinkClick r:id="rId3"/>
              </a:rPr>
              <a:t>Table 17-10-0146-01 Projected population by racialized group, generation status and other selected characteristics (x 1,000)</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054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51CE66A-D5E8-3D4F-A6B6-D809363A7AD7}"/>
              </a:ext>
            </a:extLst>
          </p:cNvPr>
          <p:cNvSpPr>
            <a:spLocks noGrp="1"/>
          </p:cNvSpPr>
          <p:nvPr>
            <p:ph type="title"/>
          </p:nvPr>
        </p:nvSpPr>
        <p:spPr>
          <a:xfrm>
            <a:off x="630936" y="640823"/>
            <a:ext cx="3419856" cy="3944893"/>
          </a:xfrm>
        </p:spPr>
        <p:txBody>
          <a:bodyPr vert="horz" lIns="91440" tIns="45720" rIns="91440" bIns="45720" rtlCol="0" anchor="ctr">
            <a:normAutofit/>
          </a:bodyPr>
          <a:lstStyle/>
          <a:p>
            <a:r>
              <a:rPr kumimoji="1" lang="en-US" altLang="zh-CN" sz="5400" dirty="0"/>
              <a:t>Projected Racialized population in 2041</a:t>
            </a:r>
            <a:endParaRPr kumimoji="1" lang="en-US" altLang="zh-CN" sz="5400" kern="1200" dirty="0">
              <a:solidFill>
                <a:schemeClr val="tx1"/>
              </a:solidFill>
              <a:latin typeface="+mj-lt"/>
              <a:ea typeface="+mj-ea"/>
              <a:cs typeface="+mj-cs"/>
            </a:endParaRPr>
          </a:p>
        </p:txBody>
      </p:sp>
      <p:sp>
        <p:nvSpPr>
          <p:cNvPr id="3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BD8A75CC-B9CF-174B-AFB6-EFE04FBD4AF2}"/>
              </a:ext>
            </a:extLst>
          </p:cNvPr>
          <p:cNvPicPr>
            <a:picLocks noGrp="1" noChangeAspect="1"/>
          </p:cNvPicPr>
          <p:nvPr>
            <p:ph idx="1"/>
          </p:nvPr>
        </p:nvPicPr>
        <p:blipFill>
          <a:blip r:embed="rId2"/>
          <a:srcRect l="17276" t="-1051" r="-418" b="1051"/>
          <a:stretch/>
        </p:blipFill>
        <p:spPr>
          <a:xfrm>
            <a:off x="5518912" y="672084"/>
            <a:ext cx="6673088" cy="3913632"/>
          </a:xfrm>
          <a:prstGeom prst="rect">
            <a:avLst/>
          </a:prstGeom>
        </p:spPr>
      </p:pic>
      <p:sp>
        <p:nvSpPr>
          <p:cNvPr id="3" name="文本框 2">
            <a:extLst>
              <a:ext uri="{FF2B5EF4-FFF2-40B4-BE49-F238E27FC236}">
                <a16:creationId xmlns:a16="http://schemas.microsoft.com/office/drawing/2014/main" id="{092A4B60-10FA-A140-8DC2-4376E0E3D7A8}"/>
              </a:ext>
            </a:extLst>
          </p:cNvPr>
          <p:cNvSpPr txBox="1"/>
          <p:nvPr/>
        </p:nvSpPr>
        <p:spPr>
          <a:xfrm>
            <a:off x="4654296" y="4798577"/>
            <a:ext cx="6894576" cy="744819"/>
          </a:xfrm>
          <a:prstGeom prst="rect">
            <a:avLst/>
          </a:prstGeom>
        </p:spPr>
        <p:txBody>
          <a:bodyPr vert="horz" lIns="91440" tIns="45720" rIns="91440" bIns="45720" rtlCol="0" anchor="t">
            <a:spAutoFit/>
          </a:bodyPr>
          <a:lstStyle/>
          <a:p>
            <a:pPr indent="-228600">
              <a:lnSpc>
                <a:spcPct val="90000"/>
              </a:lnSpc>
              <a:spcAft>
                <a:spcPts val="600"/>
              </a:spcAft>
              <a:buFont typeface="Arial" panose="020B0604020202020204" pitchFamily="34" charset="0"/>
              <a:buChar char="•"/>
            </a:pPr>
            <a:endParaRPr lang="en-US" altLang="zh-CN" sz="1200" dirty="0"/>
          </a:p>
          <a:p>
            <a:pPr marL="514350" lvl="1">
              <a:lnSpc>
                <a:spcPct val="90000"/>
              </a:lnSpc>
              <a:spcAft>
                <a:spcPts val="600"/>
              </a:spcAft>
            </a:pPr>
            <a:r>
              <a:rPr lang="en-US" altLang="zh-CN" sz="1200" dirty="0"/>
              <a:t> .</a:t>
            </a:r>
          </a:p>
          <a:p>
            <a:pPr indent="-228600">
              <a:lnSpc>
                <a:spcPct val="90000"/>
              </a:lnSpc>
              <a:spcAft>
                <a:spcPts val="600"/>
              </a:spcAft>
              <a:buFont typeface="Arial" panose="020B0604020202020204" pitchFamily="34" charset="0"/>
              <a:buChar char="•"/>
            </a:pPr>
            <a:endParaRPr kumimoji="1" lang="en-US" altLang="zh-CN" sz="1200" dirty="0"/>
          </a:p>
        </p:txBody>
      </p:sp>
      <p:sp>
        <p:nvSpPr>
          <p:cNvPr id="11" name="Rectangle 3">
            <a:extLst>
              <a:ext uri="{FF2B5EF4-FFF2-40B4-BE49-F238E27FC236}">
                <a16:creationId xmlns:a16="http://schemas.microsoft.com/office/drawing/2014/main" id="{86989F51-E95B-23C7-C786-ED48FEF3AB26}"/>
              </a:ext>
            </a:extLst>
          </p:cNvPr>
          <p:cNvSpPr>
            <a:spLocks noChangeArrowheads="1"/>
          </p:cNvSpPr>
          <p:nvPr/>
        </p:nvSpPr>
        <p:spPr bwMode="auto">
          <a:xfrm>
            <a:off x="4809744" y="4493383"/>
            <a:ext cx="7044436"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Significant Growth:</a:t>
            </a:r>
            <a:r>
              <a:rPr kumimoji="0" lang="en-US" altLang="en-US" sz="1800" b="0" i="0" u="none" strike="noStrike" cap="none" normalizeH="0" baseline="0" dirty="0">
                <a:ln>
                  <a:noFill/>
                </a:ln>
                <a:solidFill>
                  <a:schemeClr val="tx1"/>
                </a:solidFill>
                <a:effectLst/>
                <a:latin typeface="Arial" panose="020B0604020202020204" pitchFamily="34" charset="0"/>
              </a:rPr>
              <a:t> Many cities, including Toronto, Vancouver, and Calgary, are projected to see substantial increases in racialized populations by 2041.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Regional Variations:</a:t>
            </a:r>
            <a:r>
              <a:rPr kumimoji="0" lang="en-US" altLang="en-US" sz="1800" b="0" i="0" u="none" strike="noStrike" cap="none" normalizeH="0" baseline="0" dirty="0">
                <a:ln>
                  <a:noFill/>
                </a:ln>
                <a:solidFill>
                  <a:schemeClr val="tx1"/>
                </a:solidFill>
                <a:effectLst/>
                <a:latin typeface="Arial" panose="020B0604020202020204" pitchFamily="34" charset="0"/>
              </a:rPr>
              <a:t> The proportion varies widely across cities, reflecting diverse demographic trends.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Historical Context:</a:t>
            </a:r>
            <a:r>
              <a:rPr kumimoji="0" lang="en-US" altLang="en-US" sz="1800" b="0" i="0" u="none" strike="noStrike" cap="none" normalizeH="0" baseline="0" dirty="0">
                <a:ln>
                  <a:noFill/>
                </a:ln>
                <a:solidFill>
                  <a:schemeClr val="tx1"/>
                </a:solidFill>
                <a:effectLst/>
                <a:latin typeface="Arial" panose="020B0604020202020204" pitchFamily="34" charset="0"/>
              </a:rPr>
              <a:t> The map includes estimated racialized population percentages from 2016 for comparison. </a:t>
            </a:r>
          </a:p>
          <a:p>
            <a:pPr marL="0" marR="0" lvl="0" indent="0" algn="l" defTabSz="914400" rtl="0" eaLnBrk="0" fontAlgn="base" latinLnBrk="0" hangingPunct="0">
              <a:lnSpc>
                <a:spcPct val="100000"/>
              </a:lnSpc>
              <a:spcBef>
                <a:spcPct val="0"/>
              </a:spcBef>
              <a:spcAft>
                <a:spcPct val="0"/>
              </a:spcAft>
              <a:buClrTx/>
              <a:buSzTx/>
              <a:tabLst/>
            </a:pPr>
            <a:r>
              <a:rPr lang="en-US" sz="1200" b="0" i="0" dirty="0">
                <a:solidFill>
                  <a:srgbClr val="333333"/>
                </a:solidFill>
                <a:effectLst/>
                <a:latin typeface="Segoe UI" panose="020B0502040204020203" pitchFamily="34" charset="0"/>
              </a:rPr>
              <a:t>Statistics Canada. </a:t>
            </a:r>
            <a:r>
              <a:rPr lang="en-US" sz="1200" b="0" i="0" u="sng" dirty="0">
                <a:solidFill>
                  <a:srgbClr val="284162"/>
                </a:solidFill>
                <a:effectLst/>
                <a:latin typeface="Segoe UI" panose="020B0502040204020203" pitchFamily="34" charset="0"/>
                <a:hlinkClick r:id="rId3"/>
              </a:rPr>
              <a:t>Table 17-10-0146-01 Projected population by racialized group, generation status and other selected characteristics (x 1,000)</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529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F620470-1056-6840-A685-AA1D34193CCB}"/>
              </a:ext>
            </a:extLst>
          </p:cNvPr>
          <p:cNvSpPr>
            <a:spLocks noGrp="1"/>
          </p:cNvSpPr>
          <p:nvPr>
            <p:ph type="title"/>
          </p:nvPr>
        </p:nvSpPr>
        <p:spPr>
          <a:xfrm>
            <a:off x="589560" y="856180"/>
            <a:ext cx="4560584" cy="1128068"/>
          </a:xfrm>
        </p:spPr>
        <p:txBody>
          <a:bodyPr anchor="ctr">
            <a:normAutofit/>
          </a:bodyPr>
          <a:lstStyle/>
          <a:p>
            <a:r>
              <a:rPr kumimoji="1" lang="en" altLang="zh-CN" sz="3400" dirty="0"/>
              <a:t>Most Youthful Toronto Neighborhoods</a:t>
            </a:r>
            <a:endParaRPr kumimoji="1" lang="zh-CN" altLang="en-US" sz="3400" dirty="0"/>
          </a:p>
        </p:txBody>
      </p:sp>
      <p:grpSp>
        <p:nvGrpSpPr>
          <p:cNvPr id="101" name="Group 10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2" name="Rectangle 10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ectangle 10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8">
            <a:extLst>
              <a:ext uri="{FF2B5EF4-FFF2-40B4-BE49-F238E27FC236}">
                <a16:creationId xmlns:a16="http://schemas.microsoft.com/office/drawing/2014/main" id="{03193757-164D-71FF-93E6-1C09FC91A511}"/>
              </a:ext>
            </a:extLst>
          </p:cNvPr>
          <p:cNvSpPr>
            <a:spLocks noGrp="1"/>
          </p:cNvSpPr>
          <p:nvPr>
            <p:ph idx="1"/>
          </p:nvPr>
        </p:nvSpPr>
        <p:spPr>
          <a:xfrm>
            <a:off x="590719" y="2330505"/>
            <a:ext cx="4559425" cy="3979585"/>
          </a:xfrm>
        </p:spPr>
        <p:txBody>
          <a:bodyPr anchor="ctr">
            <a:normAutofit/>
          </a:bodyPr>
          <a:lstStyle/>
          <a:p>
            <a:pPr>
              <a:buFont typeface="Arial" panose="020B0604020202020204" pitchFamily="34" charset="0"/>
              <a:buChar char="•"/>
            </a:pPr>
            <a:endParaRPr lang="en" altLang="zh-CN" sz="1700" b="1" dirty="0"/>
          </a:p>
          <a:p>
            <a:endParaRPr lang="en-US" sz="1700" b="1" dirty="0"/>
          </a:p>
        </p:txBody>
      </p:sp>
      <p:sp>
        <p:nvSpPr>
          <p:cNvPr id="107" name="Rectangle 10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D8C0D4CC-07F2-6A46-83E8-A0ABB1A9F355}"/>
              </a:ext>
            </a:extLst>
          </p:cNvPr>
          <p:cNvPicPr>
            <a:picLocks noChangeAspect="1"/>
          </p:cNvPicPr>
          <p:nvPr/>
        </p:nvPicPr>
        <p:blipFill>
          <a:blip r:embed="rId2"/>
          <a:srcRect l="13185" r="17957" b="1"/>
          <a:stretch/>
        </p:blipFill>
        <p:spPr>
          <a:xfrm>
            <a:off x="5977788" y="799352"/>
            <a:ext cx="5425410" cy="5259296"/>
          </a:xfrm>
          <a:prstGeom prst="rect">
            <a:avLst/>
          </a:prstGeom>
        </p:spPr>
      </p:pic>
      <p:sp>
        <p:nvSpPr>
          <p:cNvPr id="3" name="Rectangle 1">
            <a:extLst>
              <a:ext uri="{FF2B5EF4-FFF2-40B4-BE49-F238E27FC236}">
                <a16:creationId xmlns:a16="http://schemas.microsoft.com/office/drawing/2014/main" id="{4D810433-555E-7E34-A035-B16BA240BC96}"/>
              </a:ext>
            </a:extLst>
          </p:cNvPr>
          <p:cNvSpPr>
            <a:spLocks noChangeArrowheads="1"/>
          </p:cNvSpPr>
          <p:nvPr/>
        </p:nvSpPr>
        <p:spPr bwMode="auto">
          <a:xfrm>
            <a:off x="608400" y="2346465"/>
            <a:ext cx="506413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Youth-Centric Neighborhoods:</a:t>
            </a:r>
            <a:r>
              <a:rPr kumimoji="0" lang="en-US" altLang="en-US" sz="1800" b="0" i="0" u="none" strike="noStrike" cap="none" normalizeH="0" baseline="0" dirty="0">
                <a:ln>
                  <a:noFill/>
                </a:ln>
                <a:solidFill>
                  <a:schemeClr val="tx1"/>
                </a:solidFill>
                <a:effectLst/>
                <a:latin typeface="Arial" panose="020B0604020202020204" pitchFamily="34" charset="0"/>
              </a:rPr>
              <a:t> West Humber-</a:t>
            </a:r>
            <a:r>
              <a:rPr kumimoji="0" lang="en-US" altLang="en-US" sz="1800" b="0" i="0" u="none" strike="noStrike" cap="none" normalizeH="0" baseline="0" dirty="0" err="1">
                <a:ln>
                  <a:noFill/>
                </a:ln>
                <a:solidFill>
                  <a:schemeClr val="tx1"/>
                </a:solidFill>
                <a:effectLst/>
                <a:latin typeface="Arial" panose="020B0604020202020204" pitchFamily="34" charset="0"/>
              </a:rPr>
              <a:t>Clairville</a:t>
            </a:r>
            <a:r>
              <a:rPr kumimoji="0" lang="en-US" altLang="en-US" sz="1800" b="0" i="0" u="none" strike="noStrike" cap="none" normalizeH="0" baseline="0" dirty="0">
                <a:ln>
                  <a:noFill/>
                </a:ln>
                <a:solidFill>
                  <a:schemeClr val="tx1"/>
                </a:solidFill>
                <a:effectLst/>
                <a:latin typeface="Arial" panose="020B0604020202020204" pitchFamily="34" charset="0"/>
              </a:rPr>
              <a:t> and Mount Olive-Silverstone-Jamestown show the highest proportions of children (0-14) and youth (15-24), making them focal points for targeted initiatives.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Key Insight:</a:t>
            </a:r>
            <a:r>
              <a:rPr kumimoji="0" lang="en-US" altLang="en-US" sz="1800" b="0" i="0" u="none" strike="noStrike" cap="none" normalizeH="0" baseline="0" dirty="0">
                <a:ln>
                  <a:noFill/>
                </a:ln>
                <a:solidFill>
                  <a:schemeClr val="tx1"/>
                </a:solidFill>
                <a:effectLst/>
                <a:latin typeface="Arial" panose="020B0604020202020204" pitchFamily="34" charset="0"/>
              </a:rPr>
              <a:t> These areas represent a significant portion of Toronto’s young population, emphasizing their importance in planning youth engagement programs.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Actionable Opportunities:</a:t>
            </a:r>
            <a:r>
              <a:rPr kumimoji="0" lang="en-US" altLang="en-US" sz="1800" b="0" i="0" u="none" strike="noStrike" cap="none" normalizeH="0" baseline="0" dirty="0">
                <a:ln>
                  <a:noFill/>
                </a:ln>
                <a:solidFill>
                  <a:schemeClr val="tx1"/>
                </a:solidFill>
                <a:effectLst/>
                <a:latin typeface="Arial" panose="020B0604020202020204" pitchFamily="34" charset="0"/>
              </a:rPr>
              <a:t> Investment in after-school programs, sports facilities, and community centers can significantly enhance support for youth in these neighborhoods. </a:t>
            </a:r>
          </a:p>
        </p:txBody>
      </p:sp>
      <p:sp>
        <p:nvSpPr>
          <p:cNvPr id="4" name="TextBox 3">
            <a:extLst>
              <a:ext uri="{FF2B5EF4-FFF2-40B4-BE49-F238E27FC236}">
                <a16:creationId xmlns:a16="http://schemas.microsoft.com/office/drawing/2014/main" id="{3D0ECF80-523B-D5C7-B9A6-F81BF1C76284}"/>
              </a:ext>
            </a:extLst>
          </p:cNvPr>
          <p:cNvSpPr txBox="1"/>
          <p:nvPr/>
        </p:nvSpPr>
        <p:spPr>
          <a:xfrm>
            <a:off x="903766" y="6039784"/>
            <a:ext cx="4559425" cy="646331"/>
          </a:xfrm>
          <a:prstGeom prst="rect">
            <a:avLst/>
          </a:prstGeom>
          <a:noFill/>
        </p:spPr>
        <p:txBody>
          <a:bodyPr wrap="square" rtlCol="0">
            <a:spAutoFit/>
          </a:bodyPr>
          <a:lstStyle/>
          <a:p>
            <a:r>
              <a:rPr lang="en-US" b="0" i="0" dirty="0">
                <a:solidFill>
                  <a:srgbClr val="333333"/>
                </a:solidFill>
                <a:effectLst/>
                <a:latin typeface="Noto Sans" panose="020B0502040504020204" pitchFamily="34" charset="0"/>
              </a:rPr>
              <a:t>Statistics Canada. </a:t>
            </a:r>
            <a:r>
              <a:rPr lang="en-US" b="0" i="0" u="sng" dirty="0">
                <a:solidFill>
                  <a:srgbClr val="284162"/>
                </a:solidFill>
                <a:effectLst/>
                <a:latin typeface="Noto Sans" panose="020B0502040504020204" pitchFamily="34" charset="0"/>
                <a:hlinkClick r:id="rId3"/>
              </a:rPr>
              <a:t>Table 17-10-0009-01  Population estimates, quarterly</a:t>
            </a:r>
            <a:endParaRPr lang="en-US" dirty="0"/>
          </a:p>
        </p:txBody>
      </p:sp>
    </p:spTree>
    <p:extLst>
      <p:ext uri="{BB962C8B-B14F-4D97-AF65-F5344CB8AC3E}">
        <p14:creationId xmlns:p14="http://schemas.microsoft.com/office/powerpoint/2010/main" val="3956943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F70CDC-EA09-77D9-16DD-DB19702C41D5}"/>
            </a:ext>
          </a:extLst>
        </p:cNvPr>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5E8914B-26D7-7529-0E5F-B2CB2FA08A31}"/>
              </a:ext>
            </a:extLst>
          </p:cNvPr>
          <p:cNvSpPr>
            <a:spLocks noGrp="1"/>
          </p:cNvSpPr>
          <p:nvPr>
            <p:ph type="title"/>
          </p:nvPr>
        </p:nvSpPr>
        <p:spPr>
          <a:xfrm>
            <a:off x="793662" y="386930"/>
            <a:ext cx="10066122" cy="1298448"/>
          </a:xfrm>
        </p:spPr>
        <p:txBody>
          <a:bodyPr anchor="b">
            <a:normAutofit/>
          </a:bodyPr>
          <a:lstStyle/>
          <a:p>
            <a:r>
              <a:rPr kumimoji="1" lang="en" altLang="zh-CN" dirty="0"/>
              <a:t> Toronto Neighborhoods with most seniors</a:t>
            </a:r>
            <a:endParaRPr kumimoji="1" lang="zh-CN" altLang="en-US" dirty="0"/>
          </a:p>
        </p:txBody>
      </p:sp>
      <p:sp>
        <p:nvSpPr>
          <p:cNvPr id="127" name="Rectangle 1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8">
            <a:extLst>
              <a:ext uri="{FF2B5EF4-FFF2-40B4-BE49-F238E27FC236}">
                <a16:creationId xmlns:a16="http://schemas.microsoft.com/office/drawing/2014/main" id="{3D664EC2-8D31-A1B1-A9C9-6EB1790BC101}"/>
              </a:ext>
            </a:extLst>
          </p:cNvPr>
          <p:cNvSpPr>
            <a:spLocks noGrp="1"/>
          </p:cNvSpPr>
          <p:nvPr>
            <p:ph idx="1"/>
          </p:nvPr>
        </p:nvSpPr>
        <p:spPr>
          <a:xfrm>
            <a:off x="793661" y="2599509"/>
            <a:ext cx="4530898" cy="3639450"/>
          </a:xfrm>
        </p:spPr>
        <p:txBody>
          <a:bodyPr anchor="ctr">
            <a:normAutofit/>
          </a:bodyPr>
          <a:lstStyle/>
          <a:p>
            <a:pPr>
              <a:buFont typeface="Arial" panose="020B0604020202020204" pitchFamily="34" charset="0"/>
              <a:buChar char="•"/>
            </a:pPr>
            <a:endParaRPr lang="en" altLang="zh-CN" sz="1700" b="1" dirty="0"/>
          </a:p>
          <a:p>
            <a:endParaRPr lang="en-US" sz="1700" b="1" dirty="0"/>
          </a:p>
        </p:txBody>
      </p:sp>
      <p:pic>
        <p:nvPicPr>
          <p:cNvPr id="5" name="内容占位符 4">
            <a:extLst>
              <a:ext uri="{FF2B5EF4-FFF2-40B4-BE49-F238E27FC236}">
                <a16:creationId xmlns:a16="http://schemas.microsoft.com/office/drawing/2014/main" id="{9579096F-74DF-8F6B-1850-08497F69BB6A}"/>
              </a:ext>
            </a:extLst>
          </p:cNvPr>
          <p:cNvPicPr>
            <a:picLocks noChangeAspect="1"/>
          </p:cNvPicPr>
          <p:nvPr/>
        </p:nvPicPr>
        <p:blipFill>
          <a:blip r:embed="rId2"/>
          <a:srcRect t="886" r="2" b="1989"/>
          <a:stretch/>
        </p:blipFill>
        <p:spPr>
          <a:xfrm>
            <a:off x="5911532" y="2484255"/>
            <a:ext cx="5150277" cy="3714244"/>
          </a:xfrm>
          <a:prstGeom prst="rect">
            <a:avLst/>
          </a:prstGeom>
        </p:spPr>
      </p:pic>
      <p:sp>
        <p:nvSpPr>
          <p:cNvPr id="129" name="Rectangle 1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a:extLst>
              <a:ext uri="{FF2B5EF4-FFF2-40B4-BE49-F238E27FC236}">
                <a16:creationId xmlns:a16="http://schemas.microsoft.com/office/drawing/2014/main" id="{A44E40FB-F8E4-7D9A-B6A7-B8C6AF66728D}"/>
              </a:ext>
            </a:extLst>
          </p:cNvPr>
          <p:cNvSpPr>
            <a:spLocks noChangeArrowheads="1"/>
          </p:cNvSpPr>
          <p:nvPr/>
        </p:nvSpPr>
        <p:spPr bwMode="auto">
          <a:xfrm>
            <a:off x="0" y="2210128"/>
            <a:ext cx="5667153"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Key Insight:</a:t>
            </a:r>
            <a:r>
              <a:rPr kumimoji="0" lang="en-US" altLang="en-US" sz="1800" b="0" i="0" u="none" strike="noStrike" cap="none" normalizeH="0" baseline="0" dirty="0">
                <a:ln>
                  <a:noFill/>
                </a:ln>
                <a:solidFill>
                  <a:schemeClr val="tx1"/>
                </a:solidFill>
                <a:effectLst/>
                <a:latin typeface="Arial" panose="020B0604020202020204" pitchFamily="34" charset="0"/>
              </a:rPr>
              <a:t> Banbury-Don Mills leads with the highest proportion of seniors (30.4%), highlighting it as a significant area for senior-focused policies and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Top Neighborhoods:</a:t>
            </a:r>
            <a:r>
              <a:rPr kumimoji="0" lang="en-US" altLang="en-US" sz="1800" b="0" i="0" u="none" strike="noStrike" cap="none" normalizeH="0" baseline="0" dirty="0">
                <a:ln>
                  <a:noFill/>
                </a:ln>
                <a:solidFill>
                  <a:schemeClr val="tx1"/>
                </a:solidFill>
                <a:effectLst/>
                <a:latin typeface="Arial" panose="020B0604020202020204" pitchFamily="34" charset="0"/>
              </a:rPr>
              <a:t> Other notable neighborhoods include Agincourt North and Annex, both with approximately 28.7% senior population.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Policy Implication:</a:t>
            </a:r>
            <a:r>
              <a:rPr kumimoji="0" lang="en-US" altLang="en-US" sz="1800" b="0" i="0" u="none" strike="noStrike" cap="none" normalizeH="0" baseline="0" dirty="0">
                <a:ln>
                  <a:noFill/>
                </a:ln>
                <a:solidFill>
                  <a:schemeClr val="tx1"/>
                </a:solidFill>
                <a:effectLst/>
                <a:latin typeface="Arial" panose="020B0604020202020204" pitchFamily="34" charset="0"/>
              </a:rPr>
              <a:t> These areas require targeted infrastructure, healthcare, and social support tailored to aging demographics.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en-US" sz="1400" b="0" i="0" dirty="0">
                <a:solidFill>
                  <a:srgbClr val="333333"/>
                </a:solidFill>
                <a:effectLst/>
                <a:latin typeface="Noto Sans" panose="020B0502040504020204" pitchFamily="34" charset="0"/>
              </a:rPr>
              <a:t>Statistics Canada. </a:t>
            </a:r>
            <a:r>
              <a:rPr lang="en-US" sz="1400" b="0" i="0" u="sng" dirty="0">
                <a:solidFill>
                  <a:srgbClr val="284162"/>
                </a:solidFill>
                <a:effectLst/>
                <a:latin typeface="Noto Sans" panose="020B0502040504020204" pitchFamily="34" charset="0"/>
                <a:hlinkClick r:id="rId3"/>
              </a:rPr>
              <a:t>Table 17-10-0009-01  Population estimates, quarterly</a:t>
            </a:r>
            <a:endParaRPr lang="en-US" sz="1400" dirty="0"/>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1860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E86ADD2-1E97-CC4C-9DEF-3E780C5A287C}"/>
              </a:ext>
            </a:extLst>
          </p:cNvPr>
          <p:cNvSpPr>
            <a:spLocks noGrp="1"/>
          </p:cNvSpPr>
          <p:nvPr>
            <p:ph type="title"/>
          </p:nvPr>
        </p:nvSpPr>
        <p:spPr>
          <a:xfrm>
            <a:off x="517889" y="4883544"/>
            <a:ext cx="3876086" cy="1556907"/>
          </a:xfrm>
        </p:spPr>
        <p:txBody>
          <a:bodyPr vert="horz" lIns="91440" tIns="45720" rIns="91440" bIns="45720" rtlCol="0" anchor="ctr">
            <a:normAutofit/>
          </a:bodyPr>
          <a:lstStyle/>
          <a:p>
            <a:r>
              <a:rPr lang="en-US" altLang="zh-CN" sz="3200" b="1" dirty="0"/>
              <a:t>Education in the Toronto populace</a:t>
            </a:r>
            <a:endParaRPr kumimoji="1" lang="en-US" altLang="zh-CN" sz="3200" b="1" dirty="0"/>
          </a:p>
        </p:txBody>
      </p:sp>
      <p:sp>
        <p:nvSpPr>
          <p:cNvPr id="79" name="Rectangle 7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0B937690-719C-7444-93FF-DE5FE4A1C7B4}"/>
              </a:ext>
            </a:extLst>
          </p:cNvPr>
          <p:cNvPicPr>
            <a:picLocks noGrp="1" noChangeAspect="1"/>
          </p:cNvPicPr>
          <p:nvPr>
            <p:ph idx="1"/>
          </p:nvPr>
        </p:nvPicPr>
        <p:blipFill>
          <a:blip r:embed="rId2"/>
          <a:srcRect t="15139" b="15139"/>
          <a:stretch/>
        </p:blipFill>
        <p:spPr>
          <a:xfrm>
            <a:off x="959205" y="364142"/>
            <a:ext cx="10369645" cy="3867993"/>
          </a:xfrm>
          <a:prstGeom prst="rect">
            <a:avLst/>
          </a:prstGeom>
        </p:spPr>
      </p:pic>
      <p:sp>
        <p:nvSpPr>
          <p:cNvPr id="83" name="Rectangle 8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6FA8C883-0778-1A7B-B673-27615BD89827}"/>
              </a:ext>
            </a:extLst>
          </p:cNvPr>
          <p:cNvSpPr>
            <a:spLocks noChangeArrowheads="1"/>
          </p:cNvSpPr>
          <p:nvPr/>
        </p:nvSpPr>
        <p:spPr bwMode="auto">
          <a:xfrm>
            <a:off x="5162719" y="4883544"/>
            <a:ext cx="6586915" cy="15569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85000" lnSpcReduction="20000"/>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300" b="1" i="0" u="none" strike="noStrike" cap="none" normalizeH="0" baseline="0" dirty="0">
                <a:ln>
                  <a:noFill/>
                </a:ln>
                <a:effectLst/>
              </a:rPr>
              <a:t>Educational Attainment Variance:</a:t>
            </a:r>
            <a:r>
              <a:rPr kumimoji="0" lang="en-US" altLang="en-US" sz="1300" b="0" i="0" u="none" strike="noStrike" cap="none" normalizeH="0" baseline="0" dirty="0">
                <a:ln>
                  <a:noFill/>
                </a:ln>
                <a:effectLst/>
              </a:rPr>
              <a:t> High school education has the highest share across regions, while graduate degrees show a lower but consistent presence.</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300" b="1" i="0" u="none" strike="noStrike" cap="none" normalizeH="0" baseline="0" dirty="0">
                <a:ln>
                  <a:noFill/>
                </a:ln>
                <a:effectLst/>
              </a:rPr>
              <a:t>Lower Certificate Attainment:</a:t>
            </a:r>
            <a:r>
              <a:rPr kumimoji="0" lang="en-US" altLang="en-US" sz="1300" b="0" i="0" u="none" strike="noStrike" cap="none" normalizeH="0" baseline="0" dirty="0">
                <a:ln>
                  <a:noFill/>
                </a:ln>
                <a:effectLst/>
              </a:rPr>
              <a:t> The percentage of individuals without certificates remains significant, indicating gaps in formal education access or completion.</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300" b="1" i="0" u="none" strike="noStrike" cap="none" normalizeH="0" baseline="0" dirty="0">
                <a:ln>
                  <a:noFill/>
                </a:ln>
                <a:effectLst/>
              </a:rPr>
              <a:t>Actionable Insight:</a:t>
            </a:r>
            <a:r>
              <a:rPr kumimoji="0" lang="en-US" altLang="en-US" sz="1300" b="0" i="0" u="none" strike="noStrike" cap="none" normalizeH="0" baseline="0" dirty="0">
                <a:ln>
                  <a:noFill/>
                </a:ln>
                <a:effectLst/>
              </a:rPr>
              <a:t> Strengthen adult education programs, promote access to post-secondary education, and improve skill-development initiatives in underserved areas.</a:t>
            </a:r>
          </a:p>
          <a:p>
            <a:pPr marR="0" lvl="0" fontAlgn="base">
              <a:lnSpc>
                <a:spcPct val="90000"/>
              </a:lnSpc>
              <a:spcBef>
                <a:spcPct val="0"/>
              </a:spcBef>
              <a:spcAft>
                <a:spcPts val="600"/>
              </a:spcAft>
              <a:buClrTx/>
              <a:buSzTx/>
              <a:tabLst/>
            </a:pPr>
            <a:r>
              <a:rPr lang="en-US" sz="1400" b="0" i="0" dirty="0">
                <a:solidFill>
                  <a:srgbClr val="252423"/>
                </a:solidFill>
                <a:effectLst/>
                <a:latin typeface="Segoe UI" panose="020B0502040204020203" pitchFamily="34" charset="0"/>
              </a:rPr>
              <a:t>Statistics Canada. (2021). </a:t>
            </a:r>
            <a:r>
              <a:rPr lang="en-US" sz="1400" b="0" i="1" dirty="0">
                <a:solidFill>
                  <a:srgbClr val="252423"/>
                </a:solidFill>
                <a:effectLst/>
                <a:latin typeface="Segoe UI" panose="020B0502040204020203" pitchFamily="34" charset="0"/>
              </a:rPr>
              <a:t>Highest level of education attained, age groups and sex for the population aged 15 years and older in private households of Canada, provinces and territories, 2021 Census</a:t>
            </a:r>
          </a:p>
        </p:txBody>
      </p:sp>
      <p:sp>
        <p:nvSpPr>
          <p:cNvPr id="3" name="文本框 2">
            <a:extLst>
              <a:ext uri="{FF2B5EF4-FFF2-40B4-BE49-F238E27FC236}">
                <a16:creationId xmlns:a16="http://schemas.microsoft.com/office/drawing/2014/main" id="{6ADB487D-E516-AD4E-AFC5-D9F7B2A3D390}"/>
              </a:ext>
            </a:extLst>
          </p:cNvPr>
          <p:cNvSpPr txBox="1"/>
          <p:nvPr/>
        </p:nvSpPr>
        <p:spPr>
          <a:xfrm>
            <a:off x="838200" y="3146400"/>
            <a:ext cx="4391025" cy="24543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kumimoji="1" lang="en-US" altLang="zh-CN" sz="1700" dirty="0">
              <a:solidFill>
                <a:schemeClr val="bg1">
                  <a:alpha val="80000"/>
                </a:schemeClr>
              </a:solidFill>
            </a:endParaRPr>
          </a:p>
        </p:txBody>
      </p:sp>
      <p:sp>
        <p:nvSpPr>
          <p:cNvPr id="7" name="TextBox 6">
            <a:extLst>
              <a:ext uri="{FF2B5EF4-FFF2-40B4-BE49-F238E27FC236}">
                <a16:creationId xmlns:a16="http://schemas.microsoft.com/office/drawing/2014/main" id="{6F743AD0-F9AC-6903-62EC-C46A6EE0A85A}"/>
              </a:ext>
            </a:extLst>
          </p:cNvPr>
          <p:cNvSpPr txBox="1"/>
          <p:nvPr/>
        </p:nvSpPr>
        <p:spPr>
          <a:xfrm flipV="1">
            <a:off x="8077410" y="7962104"/>
            <a:ext cx="3815420" cy="45719"/>
          </a:xfrm>
          <a:prstGeom prst="rect">
            <a:avLst/>
          </a:prstGeom>
        </p:spPr>
        <p:txBody>
          <a:bodyPr vert="horz" lIns="91440" tIns="45720" rIns="91440" bIns="45720" rtlCol="0" anchor="ctr">
            <a:normAutofit fontScale="25000" lnSpcReduction="20000"/>
          </a:bodyPr>
          <a:lstStyle/>
          <a:p>
            <a:pPr indent="-228600">
              <a:lnSpc>
                <a:spcPct val="90000"/>
              </a:lnSpc>
              <a:spcAft>
                <a:spcPts val="600"/>
              </a:spcAft>
              <a:buFont typeface="Arial" panose="020B0604020202020204" pitchFamily="34" charset="0"/>
              <a:buChar char="•"/>
            </a:pPr>
            <a:endParaRPr lang="en-US" sz="1400" b="1" dirty="0"/>
          </a:p>
        </p:txBody>
      </p:sp>
    </p:spTree>
    <p:extLst>
      <p:ext uri="{BB962C8B-B14F-4D97-AF65-F5344CB8AC3E}">
        <p14:creationId xmlns:p14="http://schemas.microsoft.com/office/powerpoint/2010/main" val="1035354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C0AA22AC-B934-4178-A531-06726A3FC1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43" name="Color">
              <a:extLst>
                <a:ext uri="{FF2B5EF4-FFF2-40B4-BE49-F238E27FC236}">
                  <a16:creationId xmlns:a16="http://schemas.microsoft.com/office/drawing/2014/main" id="{6D6F7669-0335-45E2-9CFE-D7EF16DF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olor">
              <a:extLst>
                <a:ext uri="{FF2B5EF4-FFF2-40B4-BE49-F238E27FC236}">
                  <a16:creationId xmlns:a16="http://schemas.microsoft.com/office/drawing/2014/main" id="{301F7FCA-4782-4FBE-9252-17877B299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descr="Houses in a subdivision">
            <a:extLst>
              <a:ext uri="{FF2B5EF4-FFF2-40B4-BE49-F238E27FC236}">
                <a16:creationId xmlns:a16="http://schemas.microsoft.com/office/drawing/2014/main" id="{5903B644-862B-4093-4E1E-939921CC3B31}"/>
              </a:ext>
            </a:extLst>
          </p:cNvPr>
          <p:cNvPicPr>
            <a:picLocks noChangeAspect="1"/>
          </p:cNvPicPr>
          <p:nvPr/>
        </p:nvPicPr>
        <p:blipFill>
          <a:blip r:embed="rId3"/>
          <a:srcRect l="27522" r="15485"/>
          <a:stretch/>
        </p:blipFill>
        <p:spPr>
          <a:xfrm>
            <a:off x="6803647" y="653615"/>
            <a:ext cx="4730214" cy="5540004"/>
          </a:xfrm>
          <a:prstGeom prst="rect">
            <a:avLst/>
          </a:prstGeom>
        </p:spPr>
      </p:pic>
      <p:grpSp>
        <p:nvGrpSpPr>
          <p:cNvPr id="46" name="Group 45">
            <a:extLst>
              <a:ext uri="{FF2B5EF4-FFF2-40B4-BE49-F238E27FC236}">
                <a16:creationId xmlns:a16="http://schemas.microsoft.com/office/drawing/2014/main" id="{5795FBEB-70B2-409B-AE84-654E76B79B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47" name="Freeform: Shape 46">
              <a:extLst>
                <a:ext uri="{FF2B5EF4-FFF2-40B4-BE49-F238E27FC236}">
                  <a16:creationId xmlns:a16="http://schemas.microsoft.com/office/drawing/2014/main" id="{13424F12-7A44-4F11-A62E-6AE117A14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D28C124D-6FB7-4EDD-8DF7-D9A93D8F3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04EACAEE-399E-4936-89D8-43216F5CF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64BC9977-29AF-4134-A9EE-9210122B36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2A064C6-1D4F-4842-BFCC-B967FF8B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4B470779-6729-43E2-89F3-94CC5ECFE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6704A746-31DA-422E-8991-0AF15F842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19B69872-FCB7-BC6A-F701-344A90836517}"/>
              </a:ext>
            </a:extLst>
          </p:cNvPr>
          <p:cNvSpPr>
            <a:spLocks noGrp="1"/>
          </p:cNvSpPr>
          <p:nvPr>
            <p:ph type="title"/>
          </p:nvPr>
        </p:nvSpPr>
        <p:spPr>
          <a:xfrm>
            <a:off x="1012644" y="841664"/>
            <a:ext cx="4608768" cy="2782723"/>
          </a:xfrm>
        </p:spPr>
        <p:txBody>
          <a:bodyPr vert="horz" lIns="91440" tIns="45720" rIns="91440" bIns="45720" rtlCol="0" anchor="b">
            <a:normAutofit/>
          </a:bodyPr>
          <a:lstStyle/>
          <a:p>
            <a:r>
              <a:rPr lang="en-US" sz="4800">
                <a:solidFill>
                  <a:schemeClr val="bg1"/>
                </a:solidFill>
              </a:rPr>
              <a:t>Overview Of Housing</a:t>
            </a:r>
          </a:p>
        </p:txBody>
      </p:sp>
      <p:sp>
        <p:nvSpPr>
          <p:cNvPr id="5" name="Content Placeholder 4">
            <a:extLst>
              <a:ext uri="{FF2B5EF4-FFF2-40B4-BE49-F238E27FC236}">
                <a16:creationId xmlns:a16="http://schemas.microsoft.com/office/drawing/2014/main" id="{50AD61B6-C15F-442C-02E1-666A2809F60E}"/>
              </a:ext>
            </a:extLst>
          </p:cNvPr>
          <p:cNvSpPr>
            <a:spLocks noGrp="1"/>
          </p:cNvSpPr>
          <p:nvPr>
            <p:ph idx="1"/>
          </p:nvPr>
        </p:nvSpPr>
        <p:spPr>
          <a:xfrm>
            <a:off x="1012643" y="3764655"/>
            <a:ext cx="4608767" cy="2374078"/>
          </a:xfrm>
        </p:spPr>
        <p:txBody>
          <a:bodyPr vert="horz" lIns="91440" tIns="45720" rIns="91440" bIns="45720" rtlCol="0" anchor="t">
            <a:normAutofit/>
          </a:bodyPr>
          <a:lstStyle/>
          <a:p>
            <a:pPr marL="0" indent="0">
              <a:buNone/>
            </a:pPr>
            <a:r>
              <a:rPr lang="en-US" sz="2400" b="1">
                <a:solidFill>
                  <a:schemeClr val="bg1"/>
                </a:solidFill>
              </a:rPr>
              <a:t>Insights into Housing Trends, Affordability, and Homelessness in the Greater Toronto Area.</a:t>
            </a:r>
          </a:p>
        </p:txBody>
      </p:sp>
    </p:spTree>
    <p:extLst>
      <p:ext uri="{BB962C8B-B14F-4D97-AF65-F5344CB8AC3E}">
        <p14:creationId xmlns:p14="http://schemas.microsoft.com/office/powerpoint/2010/main" val="103374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9EE46-F4BE-9971-C8BB-0417778E85A2}"/>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400" b="1" kern="1200">
                <a:solidFill>
                  <a:schemeClr val="tx1"/>
                </a:solidFill>
                <a:latin typeface="+mj-lt"/>
                <a:ea typeface="+mj-ea"/>
                <a:cs typeface="+mj-cs"/>
              </a:rPr>
              <a:t>Population living in core housing need in the Toronto CMA</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with numbers and text&#10;&#10;Description automatically generated">
            <a:extLst>
              <a:ext uri="{FF2B5EF4-FFF2-40B4-BE49-F238E27FC236}">
                <a16:creationId xmlns:a16="http://schemas.microsoft.com/office/drawing/2014/main" id="{131B20E2-16AA-93A8-34C3-F2ACEBAE4F68}"/>
              </a:ext>
            </a:extLst>
          </p:cNvPr>
          <p:cNvPicPr>
            <a:picLocks noGrp="1" noChangeAspect="1"/>
          </p:cNvPicPr>
          <p:nvPr>
            <p:ph idx="1"/>
          </p:nvPr>
        </p:nvPicPr>
        <p:blipFill>
          <a:blip r:embed="rId2"/>
          <a:stretch>
            <a:fillRect/>
          </a:stretch>
        </p:blipFill>
        <p:spPr>
          <a:xfrm>
            <a:off x="5243332" y="2072308"/>
            <a:ext cx="6155007" cy="3853930"/>
          </a:xfrm>
          <a:prstGeom prst="rect">
            <a:avLst/>
          </a:prstGeom>
        </p:spPr>
      </p:pic>
      <p:sp>
        <p:nvSpPr>
          <p:cNvPr id="29" name="Rectangle 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01070156-68FF-CA26-87E2-522C1902A740}"/>
              </a:ext>
            </a:extLst>
          </p:cNvPr>
          <p:cNvSpPr>
            <a:spLocks noChangeArrowheads="1"/>
          </p:cNvSpPr>
          <p:nvPr/>
        </p:nvSpPr>
        <p:spPr bwMode="auto">
          <a:xfrm>
            <a:off x="217313" y="2167745"/>
            <a:ext cx="4424135"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Core Housing Needs by Income Group:</a:t>
            </a:r>
            <a:r>
              <a:rPr kumimoji="0" lang="en-US" altLang="en-US" sz="1800" b="0" i="0" u="none" strike="noStrike" cap="none" normalizeH="0" baseline="0" dirty="0">
                <a:ln>
                  <a:noFill/>
                </a:ln>
                <a:solidFill>
                  <a:schemeClr val="tx1"/>
                </a:solidFill>
                <a:effectLst/>
                <a:latin typeface="Arial" panose="020B0604020202020204" pitchFamily="34" charset="0"/>
              </a:rPr>
              <a:t> Low-income households represent the highest proportion of those experiencing core housing needs in the Toronto CMA.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Income-Based Disparities:</a:t>
            </a:r>
            <a:r>
              <a:rPr kumimoji="0" lang="en-US" altLang="en-US" sz="1800" b="0" i="0" u="none" strike="noStrike" cap="none" normalizeH="0" baseline="0" dirty="0">
                <a:ln>
                  <a:noFill/>
                </a:ln>
                <a:solidFill>
                  <a:schemeClr val="tx1"/>
                </a:solidFill>
                <a:effectLst/>
                <a:latin typeface="Arial" panose="020B0604020202020204" pitchFamily="34" charset="0"/>
              </a:rPr>
              <a:t> Median and high-income groups face minimal core housing issues, highlighting stark inequalities across income levels.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Actionable Insight:</a:t>
            </a:r>
            <a:r>
              <a:rPr kumimoji="0" lang="en-US" altLang="en-US" sz="1800" b="0" i="0" u="none" strike="noStrike" cap="none" normalizeH="0" baseline="0" dirty="0">
                <a:ln>
                  <a:noFill/>
                </a:ln>
                <a:solidFill>
                  <a:schemeClr val="tx1"/>
                </a:solidFill>
                <a:effectLst/>
                <a:latin typeface="Arial" panose="020B0604020202020204" pitchFamily="34" charset="0"/>
              </a:rPr>
              <a:t> Increase affordable housing stock and implement targeted support programs for low and very low-income households.</a:t>
            </a:r>
          </a:p>
          <a:p>
            <a:pPr marL="0" marR="0" lvl="0" indent="0" algn="l" defTabSz="914400" rtl="0" eaLnBrk="0" fontAlgn="base" latinLnBrk="0" hangingPunct="0">
              <a:lnSpc>
                <a:spcPct val="100000"/>
              </a:lnSpc>
              <a:spcBef>
                <a:spcPct val="0"/>
              </a:spcBef>
              <a:spcAft>
                <a:spcPct val="0"/>
              </a:spcAft>
              <a:buClrTx/>
              <a:buSzTx/>
              <a:tabLst/>
            </a:pPr>
            <a:r>
              <a:rPr lang="en-US" sz="1400" b="0" i="0" dirty="0">
                <a:solidFill>
                  <a:srgbClr val="333333"/>
                </a:solidFill>
                <a:effectLst/>
                <a:latin typeface="Segoe UI" panose="020B0502040204020203" pitchFamily="34" charset="0"/>
              </a:rPr>
              <a:t>Statistics Canada. </a:t>
            </a:r>
            <a:r>
              <a:rPr lang="en-US" sz="1400" b="0" i="0" u="sng" dirty="0">
                <a:solidFill>
                  <a:srgbClr val="284162"/>
                </a:solidFill>
                <a:effectLst/>
                <a:latin typeface="Segoe UI" panose="020B0502040204020203" pitchFamily="34" charset="0"/>
                <a:hlinkClick r:id="rId3"/>
              </a:rPr>
              <a:t>Table 46-10-0073-01 Persons in core housing need, by tenure including first-time homebuyer and social and affordable housing status, by province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296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D6068-D5CE-6EE1-BE3D-D6A675C2B28C}"/>
              </a:ext>
            </a:extLst>
          </p:cNvPr>
          <p:cNvSpPr>
            <a:spLocks noGrp="1"/>
          </p:cNvSpPr>
          <p:nvPr>
            <p:ph type="title"/>
          </p:nvPr>
        </p:nvSpPr>
        <p:spPr>
          <a:xfrm>
            <a:off x="4985716" y="5259313"/>
            <a:ext cx="9123822" cy="1556907"/>
          </a:xfrm>
        </p:spPr>
        <p:txBody>
          <a:bodyPr vert="horz" lIns="91440" tIns="45720" rIns="91440" bIns="45720" rtlCol="0" anchor="ctr">
            <a:normAutofit/>
          </a:bodyPr>
          <a:lstStyle/>
          <a:p>
            <a:r>
              <a:rPr lang="en-US" b="1" kern="1200" dirty="0">
                <a:solidFill>
                  <a:schemeClr val="tx1"/>
                </a:solidFill>
                <a:latin typeface="+mj-lt"/>
                <a:ea typeface="+mj-ea"/>
                <a:cs typeface="+mj-cs"/>
              </a:rPr>
              <a:t>Proportion of Housing Types</a:t>
            </a:r>
          </a:p>
        </p:txBody>
      </p:sp>
      <p:sp>
        <p:nvSpPr>
          <p:cNvPr id="25" name="Rectangle 2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3C18F8D-6665-02D8-8526-51D4BB285A75}"/>
              </a:ext>
            </a:extLst>
          </p:cNvPr>
          <p:cNvPicPr>
            <a:picLocks noChangeAspect="1"/>
          </p:cNvPicPr>
          <p:nvPr/>
        </p:nvPicPr>
        <p:blipFill>
          <a:blip r:embed="rId2"/>
          <a:srcRect l="-690" t="-2876" r="-690" b="-2876"/>
          <a:stretch/>
        </p:blipFill>
        <p:spPr>
          <a:xfrm>
            <a:off x="219919" y="219919"/>
            <a:ext cx="10995950" cy="5748717"/>
          </a:xfrm>
          <a:prstGeom prst="rect">
            <a:avLst/>
          </a:prstGeom>
        </p:spPr>
      </p:pic>
      <p:sp>
        <p:nvSpPr>
          <p:cNvPr id="29" name="Rectangle 2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510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 name="Title 3">
            <a:extLst>
              <a:ext uri="{FF2B5EF4-FFF2-40B4-BE49-F238E27FC236}">
                <a16:creationId xmlns:a16="http://schemas.microsoft.com/office/drawing/2014/main" id="{C053CB8F-67C4-8519-2BCA-CDC458129674}"/>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000" kern="1200" dirty="0">
                <a:solidFill>
                  <a:schemeClr val="tx1"/>
                </a:solidFill>
                <a:latin typeface="+mj-lt"/>
                <a:ea typeface="+mj-ea"/>
                <a:cs typeface="+mj-cs"/>
              </a:rPr>
              <a:t>Households Seeking Subsidized Housing</a:t>
            </a:r>
          </a:p>
        </p:txBody>
      </p:sp>
      <p:sp>
        <p:nvSpPr>
          <p:cNvPr id="26"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8" name="Picture 7">
            <a:extLst>
              <a:ext uri="{FF2B5EF4-FFF2-40B4-BE49-F238E27FC236}">
                <a16:creationId xmlns:a16="http://schemas.microsoft.com/office/drawing/2014/main" id="{5D977521-DD8F-29A2-07E5-25579198FA23}"/>
              </a:ext>
            </a:extLst>
          </p:cNvPr>
          <p:cNvPicPr>
            <a:picLocks noChangeAspect="1"/>
          </p:cNvPicPr>
          <p:nvPr/>
        </p:nvPicPr>
        <p:blipFill>
          <a:blip r:embed="rId2"/>
          <a:stretch>
            <a:fillRect/>
          </a:stretch>
        </p:blipFill>
        <p:spPr>
          <a:xfrm>
            <a:off x="4654296" y="386081"/>
            <a:ext cx="6894576" cy="3230879"/>
          </a:xfrm>
          <a:prstGeom prst="rect">
            <a:avLst/>
          </a:prstGeom>
        </p:spPr>
      </p:pic>
      <p:graphicFrame>
        <p:nvGraphicFramePr>
          <p:cNvPr id="28" name="Rectangle 1">
            <a:extLst>
              <a:ext uri="{FF2B5EF4-FFF2-40B4-BE49-F238E27FC236}">
                <a16:creationId xmlns:a16="http://schemas.microsoft.com/office/drawing/2014/main" id="{22976651-7279-C8FF-4899-3C87A2FD6529}"/>
              </a:ext>
            </a:extLst>
          </p:cNvPr>
          <p:cNvGraphicFramePr>
            <a:graphicFrameLocks noGrp="1"/>
          </p:cNvGraphicFramePr>
          <p:nvPr>
            <p:ph idx="1"/>
          </p:nvPr>
        </p:nvGraphicFramePr>
        <p:xfrm>
          <a:off x="4654296" y="3779520"/>
          <a:ext cx="6894576" cy="2447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hlinkClick r:id="rId8"/>
            <a:extLst>
              <a:ext uri="{FF2B5EF4-FFF2-40B4-BE49-F238E27FC236}">
                <a16:creationId xmlns:a16="http://schemas.microsoft.com/office/drawing/2014/main" id="{A727CC85-0906-A8C7-A526-DF17189FD1A3}"/>
              </a:ext>
            </a:extLst>
          </p:cNvPr>
          <p:cNvSpPr txBox="1"/>
          <p:nvPr/>
        </p:nvSpPr>
        <p:spPr>
          <a:xfrm>
            <a:off x="0" y="6146800"/>
            <a:ext cx="40507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srgbClr val="252423"/>
                </a:solidFill>
                <a:effectLst/>
                <a:uLnTx/>
                <a:uFillTx/>
                <a:latin typeface="Times New Roman" panose="02020603050405020304" pitchFamily="18" charset="0"/>
                <a:ea typeface="+mn-ea"/>
                <a:cs typeface="+mn-cs"/>
                <a:hlinkClick r:id="rId8"/>
              </a:rPr>
              <a:t>Source: City-Planning-2021-Census</a:t>
            </a:r>
            <a:endParaRPr kumimoji="0" lang="en-IN" sz="18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36210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4" name="Rectangle 63">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53790-FDBA-C402-99D6-73F7B3238920}"/>
              </a:ext>
            </a:extLst>
          </p:cNvPr>
          <p:cNvSpPr>
            <a:spLocks noGrp="1"/>
          </p:cNvSpPr>
          <p:nvPr>
            <p:ph type="title"/>
          </p:nvPr>
        </p:nvSpPr>
        <p:spPr>
          <a:xfrm>
            <a:off x="1099425" y="1238081"/>
            <a:ext cx="4709345" cy="962953"/>
          </a:xfrm>
        </p:spPr>
        <p:txBody>
          <a:bodyPr vert="horz" lIns="91440" tIns="45720" rIns="91440" bIns="45720" rtlCol="0" anchor="b">
            <a:normAutofit/>
          </a:bodyPr>
          <a:lstStyle/>
          <a:p>
            <a:r>
              <a:rPr lang="en-US" sz="2900" b="1"/>
              <a:t>About United Way Greater Toronto(UWGT)</a:t>
            </a:r>
          </a:p>
        </p:txBody>
      </p:sp>
      <p:sp>
        <p:nvSpPr>
          <p:cNvPr id="69" name="Rectangle 6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BEBA864-B992-AF93-0914-1CAA487601E7}"/>
              </a:ext>
            </a:extLst>
          </p:cNvPr>
          <p:cNvSpPr>
            <a:spLocks noGrp="1"/>
          </p:cNvSpPr>
          <p:nvPr>
            <p:ph type="body" sz="half" idx="2"/>
          </p:nvPr>
        </p:nvSpPr>
        <p:spPr>
          <a:xfrm>
            <a:off x="1100736" y="2508105"/>
            <a:ext cx="4709345" cy="3632493"/>
          </a:xfrm>
        </p:spPr>
        <p:txBody>
          <a:bodyPr vert="horz" lIns="91440" tIns="45720" rIns="91440" bIns="45720" rtlCol="0" anchor="ctr">
            <a:normAutofit/>
          </a:bodyPr>
          <a:lstStyle/>
          <a:p>
            <a:pPr indent="-228600">
              <a:buFont typeface="Arial" panose="020B0604020202020204" pitchFamily="34" charset="0"/>
              <a:buChar char="•"/>
            </a:pPr>
            <a:r>
              <a:rPr lang="en-US" sz="2000" b="1"/>
              <a:t>United Way Greater Toronto is dedicated to improving the lives of those in need by mobilizing communities for lasting social change</a:t>
            </a:r>
          </a:p>
        </p:txBody>
      </p:sp>
      <p:pic>
        <p:nvPicPr>
          <p:cNvPr id="5" name="Picture Placeholder 4">
            <a:extLst>
              <a:ext uri="{FF2B5EF4-FFF2-40B4-BE49-F238E27FC236}">
                <a16:creationId xmlns:a16="http://schemas.microsoft.com/office/drawing/2014/main" id="{0B0F94CB-2A82-6D9D-E5B8-3CCF633F4D04}"/>
              </a:ext>
            </a:extLst>
          </p:cNvPr>
          <p:cNvPicPr>
            <a:picLocks noGrp="1" noChangeAspect="1"/>
          </p:cNvPicPr>
          <p:nvPr>
            <p:ph type="pic" idx="1"/>
          </p:nvPr>
        </p:nvPicPr>
        <p:blipFill>
          <a:blip r:embed="rId3"/>
          <a:srcRect r="2" b="3496"/>
          <a:stretch/>
        </p:blipFill>
        <p:spPr>
          <a:xfrm>
            <a:off x="6538366" y="1383738"/>
            <a:ext cx="4929098" cy="4756870"/>
          </a:xfrm>
          <a:prstGeom prst="rect">
            <a:avLst/>
          </a:prstGeom>
        </p:spPr>
      </p:pic>
    </p:spTree>
    <p:extLst>
      <p:ext uri="{BB962C8B-B14F-4D97-AF65-F5344CB8AC3E}">
        <p14:creationId xmlns:p14="http://schemas.microsoft.com/office/powerpoint/2010/main" val="1067670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1E1E8F-7BD0-C84F-D477-27D1ED686B5F}"/>
              </a:ext>
            </a:extLst>
          </p:cNvPr>
          <p:cNvSpPr>
            <a:spLocks noGrp="1"/>
          </p:cNvSpPr>
          <p:nvPr>
            <p:ph type="title"/>
          </p:nvPr>
        </p:nvSpPr>
        <p:spPr/>
        <p:txBody>
          <a:bodyPr/>
          <a:lstStyle/>
          <a:p>
            <a:r>
              <a:rPr lang="en-US" dirty="0"/>
              <a:t>Eviction Trends in Toronto (2010-2018)</a:t>
            </a:r>
            <a:endParaRPr lang="en-IN" dirty="0"/>
          </a:p>
        </p:txBody>
      </p:sp>
      <p:pic>
        <p:nvPicPr>
          <p:cNvPr id="8" name="Picture 7">
            <a:extLst>
              <a:ext uri="{FF2B5EF4-FFF2-40B4-BE49-F238E27FC236}">
                <a16:creationId xmlns:a16="http://schemas.microsoft.com/office/drawing/2014/main" id="{2895D7C4-BE6B-25CA-9FA0-0F04C493C64B}"/>
              </a:ext>
            </a:extLst>
          </p:cNvPr>
          <p:cNvPicPr>
            <a:picLocks noChangeAspect="1"/>
          </p:cNvPicPr>
          <p:nvPr/>
        </p:nvPicPr>
        <p:blipFill>
          <a:blip r:embed="rId2"/>
          <a:stretch>
            <a:fillRect/>
          </a:stretch>
        </p:blipFill>
        <p:spPr>
          <a:xfrm>
            <a:off x="0" y="2154908"/>
            <a:ext cx="5618375" cy="4245891"/>
          </a:xfrm>
          <a:prstGeom prst="rect">
            <a:avLst/>
          </a:prstGeom>
        </p:spPr>
      </p:pic>
      <p:graphicFrame>
        <p:nvGraphicFramePr>
          <p:cNvPr id="11" name="Rectangle 1">
            <a:extLst>
              <a:ext uri="{FF2B5EF4-FFF2-40B4-BE49-F238E27FC236}">
                <a16:creationId xmlns:a16="http://schemas.microsoft.com/office/drawing/2014/main" id="{182C2975-16AE-55C8-F2CB-2B6897BFEB40}"/>
              </a:ext>
            </a:extLst>
          </p:cNvPr>
          <p:cNvGraphicFramePr>
            <a:graphicFrameLocks noGrp="1"/>
          </p:cNvGraphicFramePr>
          <p:nvPr>
            <p:ph idx="1"/>
            <p:extLst>
              <p:ext uri="{D42A27DB-BD31-4B8C-83A1-F6EECF244321}">
                <p14:modId xmlns:p14="http://schemas.microsoft.com/office/powerpoint/2010/main" val="3857963541"/>
              </p:ext>
            </p:extLst>
          </p:nvPr>
        </p:nvGraphicFramePr>
        <p:xfrm>
          <a:off x="5183188" y="1854577"/>
          <a:ext cx="6861328"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6">
            <a:hlinkClick r:id="rId8"/>
            <a:extLst>
              <a:ext uri="{FF2B5EF4-FFF2-40B4-BE49-F238E27FC236}">
                <a16:creationId xmlns:a16="http://schemas.microsoft.com/office/drawing/2014/main" id="{EE3941D5-992A-B046-B4C9-05786EFB61FA}"/>
              </a:ext>
            </a:extLst>
          </p:cNvPr>
          <p:cNvSpPr>
            <a:spLocks noChangeArrowheads="1"/>
          </p:cNvSpPr>
          <p:nvPr/>
        </p:nvSpPr>
        <p:spPr bwMode="auto">
          <a:xfrm>
            <a:off x="9011920" y="6019241"/>
            <a:ext cx="3032596"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8"/>
              </a:rPr>
              <a:t>Source: Eviction Applications</a:t>
            </a:r>
            <a:r>
              <a:rPr kumimoji="0" lang="en-US" altLang="en-US" sz="900"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95686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9E2C87-E5DF-0487-F149-EE1A583FF419}"/>
              </a:ext>
            </a:extLst>
          </p:cNvPr>
          <p:cNvSpPr>
            <a:spLocks noGrp="1"/>
          </p:cNvSpPr>
          <p:nvPr>
            <p:ph type="title"/>
          </p:nvPr>
        </p:nvSpPr>
        <p:spPr/>
        <p:txBody>
          <a:bodyPr/>
          <a:lstStyle/>
          <a:p>
            <a:r>
              <a:rPr lang="en-IN" b="1" dirty="0"/>
              <a:t>Key Drivers of Evictions</a:t>
            </a:r>
            <a:br>
              <a:rPr lang="en-IN" b="1" dirty="0"/>
            </a:br>
            <a:endParaRPr lang="en-IN" dirty="0"/>
          </a:p>
        </p:txBody>
      </p:sp>
      <p:graphicFrame>
        <p:nvGraphicFramePr>
          <p:cNvPr id="10" name="Content Placeholder 4">
            <a:extLst>
              <a:ext uri="{FF2B5EF4-FFF2-40B4-BE49-F238E27FC236}">
                <a16:creationId xmlns:a16="http://schemas.microsoft.com/office/drawing/2014/main" id="{7978191A-0F60-6D5D-79F8-A4B5E7F556F4}"/>
              </a:ext>
            </a:extLst>
          </p:cNvPr>
          <p:cNvGraphicFramePr>
            <a:graphicFrameLocks noGrp="1"/>
          </p:cNvGraphicFramePr>
          <p:nvPr>
            <p:ph idx="1"/>
          </p:nvPr>
        </p:nvGraphicFramePr>
        <p:xfrm>
          <a:off x="7013540" y="589281"/>
          <a:ext cx="4958501" cy="4480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pink bar graph with black squares&#10;&#10;Description automatically generated">
            <a:extLst>
              <a:ext uri="{FF2B5EF4-FFF2-40B4-BE49-F238E27FC236}">
                <a16:creationId xmlns:a16="http://schemas.microsoft.com/office/drawing/2014/main" id="{BC1C232F-8FB8-2A8B-521E-FB56C21F970B}"/>
              </a:ext>
            </a:extLst>
          </p:cNvPr>
          <p:cNvPicPr>
            <a:picLocks noChangeAspect="1"/>
          </p:cNvPicPr>
          <p:nvPr/>
        </p:nvPicPr>
        <p:blipFill>
          <a:blip r:embed="rId7"/>
          <a:stretch>
            <a:fillRect/>
          </a:stretch>
        </p:blipFill>
        <p:spPr>
          <a:xfrm>
            <a:off x="103694" y="1666754"/>
            <a:ext cx="6909847" cy="4845108"/>
          </a:xfrm>
          <a:prstGeom prst="rect">
            <a:avLst/>
          </a:prstGeom>
        </p:spPr>
      </p:pic>
      <p:sp>
        <p:nvSpPr>
          <p:cNvPr id="2" name="TextBox 1">
            <a:extLst>
              <a:ext uri="{FF2B5EF4-FFF2-40B4-BE49-F238E27FC236}">
                <a16:creationId xmlns:a16="http://schemas.microsoft.com/office/drawing/2014/main" id="{17376459-B7A2-59F4-F04C-7126A6987304}"/>
              </a:ext>
            </a:extLst>
          </p:cNvPr>
          <p:cNvSpPr txBox="1"/>
          <p:nvPr/>
        </p:nvSpPr>
        <p:spPr>
          <a:xfrm>
            <a:off x="8585200" y="5945553"/>
            <a:ext cx="38303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8"/>
              </a:rPr>
              <a:t>Source: Eviction Applications</a:t>
            </a:r>
            <a:r>
              <a:rPr kumimoji="0" lang="en-US" altLang="en-US" sz="1800"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endParaRPr kumimoji="0" lang="en-US" altLang="en-US" sz="4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238538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Title 1">
            <a:extLst>
              <a:ext uri="{FF2B5EF4-FFF2-40B4-BE49-F238E27FC236}">
                <a16:creationId xmlns:a16="http://schemas.microsoft.com/office/drawing/2014/main" id="{35699959-2C3B-7A51-182C-6DEE97A10727}"/>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4200" b="1" kern="1200">
                <a:solidFill>
                  <a:schemeClr val="tx1"/>
                </a:solidFill>
                <a:latin typeface="+mj-lt"/>
                <a:ea typeface="+mj-ea"/>
                <a:cs typeface="+mj-cs"/>
              </a:rPr>
              <a:t>Impact on Homelessness</a:t>
            </a:r>
            <a:endParaRPr lang="en-US" sz="4200" kern="120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6" name="Picture 5">
            <a:extLst>
              <a:ext uri="{FF2B5EF4-FFF2-40B4-BE49-F238E27FC236}">
                <a16:creationId xmlns:a16="http://schemas.microsoft.com/office/drawing/2014/main" id="{F5776AC5-0782-7E5B-6D16-8688CE7CFACD}"/>
              </a:ext>
            </a:extLst>
          </p:cNvPr>
          <p:cNvPicPr>
            <a:picLocks noChangeAspect="1"/>
          </p:cNvPicPr>
          <p:nvPr/>
        </p:nvPicPr>
        <p:blipFill>
          <a:blip r:embed="rId2"/>
          <a:stretch>
            <a:fillRect/>
          </a:stretch>
        </p:blipFill>
        <p:spPr>
          <a:xfrm>
            <a:off x="4654296" y="872726"/>
            <a:ext cx="6894576" cy="3430052"/>
          </a:xfrm>
          <a:prstGeom prst="rect">
            <a:avLst/>
          </a:prstGeom>
        </p:spPr>
      </p:pic>
      <p:sp>
        <p:nvSpPr>
          <p:cNvPr id="3" name="Content Placeholder 2">
            <a:extLst>
              <a:ext uri="{FF2B5EF4-FFF2-40B4-BE49-F238E27FC236}">
                <a16:creationId xmlns:a16="http://schemas.microsoft.com/office/drawing/2014/main" id="{FE6656DA-B9E6-71EC-DF73-4A3C8060FB0F}"/>
              </a:ext>
            </a:extLst>
          </p:cNvPr>
          <p:cNvSpPr>
            <a:spLocks noGrp="1"/>
          </p:cNvSpPr>
          <p:nvPr>
            <p:ph idx="1"/>
          </p:nvPr>
        </p:nvSpPr>
        <p:spPr>
          <a:xfrm>
            <a:off x="4654296" y="4798577"/>
            <a:ext cx="6894576" cy="1798993"/>
          </a:xfrm>
        </p:spPr>
        <p:txBody>
          <a:bodyPr vert="horz" lIns="91440" tIns="45720" rIns="91440" bIns="45720" rtlCol="0" anchor="t">
            <a:normAutofit fontScale="77500" lnSpcReduction="20000"/>
          </a:bodyPr>
          <a:lstStyle/>
          <a:p>
            <a:r>
              <a:rPr lang="en-US" sz="1600" dirty="0"/>
              <a:t>Many evicted individuals end up in </a:t>
            </a:r>
            <a:r>
              <a:rPr lang="en-US" sz="1600" b="1" dirty="0"/>
              <a:t>unstable housing situations</a:t>
            </a:r>
            <a:r>
              <a:rPr lang="en-US" sz="1600" dirty="0"/>
              <a:t>, such as shelters or living outdoors.</a:t>
            </a:r>
          </a:p>
          <a:p>
            <a:r>
              <a:rPr lang="en-US" sz="1600" b="1" dirty="0"/>
              <a:t>Post-eviction</a:t>
            </a:r>
            <a:r>
              <a:rPr lang="en-US" sz="1600" dirty="0"/>
              <a:t>, a significant portion of people transition into temporary housing or rely on friends and family.</a:t>
            </a:r>
          </a:p>
          <a:p>
            <a:r>
              <a:rPr lang="en-US" sz="1600" dirty="0"/>
              <a:t>These transitions increase the risk of </a:t>
            </a:r>
            <a:r>
              <a:rPr lang="en-US" sz="1600" b="1" dirty="0"/>
              <a:t>long-term homelessness</a:t>
            </a:r>
            <a:r>
              <a:rPr lang="en-US" sz="1600" dirty="0"/>
              <a:t> without adequate support.</a:t>
            </a:r>
          </a:p>
          <a:p>
            <a:r>
              <a:rPr lang="en-US" sz="1600" dirty="0"/>
              <a:t>Addressing the root causes of eviction can reduce the strain on shelter systems.</a:t>
            </a:r>
          </a:p>
          <a:p>
            <a:r>
              <a:rPr lang="en-US" sz="1600" b="1" dirty="0"/>
              <a:t>Prevention programs</a:t>
            </a:r>
            <a:r>
              <a:rPr lang="en-US" sz="1600" dirty="0"/>
              <a:t> and </a:t>
            </a:r>
            <a:r>
              <a:rPr lang="en-US" sz="1600" b="1" dirty="0"/>
              <a:t>affordable housing initiatives</a:t>
            </a:r>
            <a:r>
              <a:rPr lang="en-US" sz="1600" dirty="0"/>
              <a:t> are critical to minimizing the pathway from eviction to homelessness.</a:t>
            </a:r>
          </a:p>
          <a:p>
            <a:endParaRPr lang="en-US" sz="1000" dirty="0"/>
          </a:p>
        </p:txBody>
      </p:sp>
      <p:sp>
        <p:nvSpPr>
          <p:cNvPr id="4" name="TextBox 3">
            <a:extLst>
              <a:ext uri="{FF2B5EF4-FFF2-40B4-BE49-F238E27FC236}">
                <a16:creationId xmlns:a16="http://schemas.microsoft.com/office/drawing/2014/main" id="{80AB9895-C213-B03B-ECA4-5F4594CDD706}"/>
              </a:ext>
            </a:extLst>
          </p:cNvPr>
          <p:cNvSpPr txBox="1"/>
          <p:nvPr/>
        </p:nvSpPr>
        <p:spPr>
          <a:xfrm>
            <a:off x="630936" y="5862320"/>
            <a:ext cx="3636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3"/>
              </a:rPr>
              <a:t>Source: Eviction Applications</a:t>
            </a:r>
            <a:r>
              <a:rPr kumimoji="0" lang="en-US" altLang="en-US" sz="1800"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endParaRPr kumimoji="0" lang="en-US" altLang="en-US" sz="4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3674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25F3-8336-D144-1AC8-A8CB2EA6A679}"/>
              </a:ext>
            </a:extLst>
          </p:cNvPr>
          <p:cNvSpPr>
            <a:spLocks noGrp="1"/>
          </p:cNvSpPr>
          <p:nvPr>
            <p:ph type="title"/>
          </p:nvPr>
        </p:nvSpPr>
        <p:spPr>
          <a:xfrm>
            <a:off x="839788" y="0"/>
            <a:ext cx="3932237" cy="1197204"/>
          </a:xfrm>
        </p:spPr>
        <p:txBody>
          <a:bodyPr/>
          <a:lstStyle/>
          <a:p>
            <a:r>
              <a:rPr lang="en-IN" dirty="0"/>
              <a:t>Disparities in Homelessness Rates</a:t>
            </a:r>
          </a:p>
        </p:txBody>
      </p:sp>
      <p:sp>
        <p:nvSpPr>
          <p:cNvPr id="4" name="Text Placeholder 3">
            <a:extLst>
              <a:ext uri="{FF2B5EF4-FFF2-40B4-BE49-F238E27FC236}">
                <a16:creationId xmlns:a16="http://schemas.microsoft.com/office/drawing/2014/main" id="{8F9B03E4-597C-5647-FDBE-A9A81CF9A1E3}"/>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C1C1BF9C-E08D-303B-B990-9CA035DCC249}"/>
              </a:ext>
            </a:extLst>
          </p:cNvPr>
          <p:cNvPicPr>
            <a:picLocks noChangeAspect="1"/>
          </p:cNvPicPr>
          <p:nvPr/>
        </p:nvPicPr>
        <p:blipFill>
          <a:blip r:embed="rId2"/>
          <a:stretch>
            <a:fillRect/>
          </a:stretch>
        </p:blipFill>
        <p:spPr>
          <a:xfrm>
            <a:off x="84841" y="1197204"/>
            <a:ext cx="6513922" cy="3467100"/>
          </a:xfrm>
          <a:prstGeom prst="rect">
            <a:avLst/>
          </a:prstGeom>
        </p:spPr>
      </p:pic>
      <p:pic>
        <p:nvPicPr>
          <p:cNvPr id="8" name="Picture 7">
            <a:extLst>
              <a:ext uri="{FF2B5EF4-FFF2-40B4-BE49-F238E27FC236}">
                <a16:creationId xmlns:a16="http://schemas.microsoft.com/office/drawing/2014/main" id="{1C0A18FD-E0CB-681C-E37C-4A8771A6BA10}"/>
              </a:ext>
            </a:extLst>
          </p:cNvPr>
          <p:cNvPicPr>
            <a:picLocks noChangeAspect="1"/>
          </p:cNvPicPr>
          <p:nvPr/>
        </p:nvPicPr>
        <p:blipFill>
          <a:blip r:embed="rId3"/>
          <a:stretch>
            <a:fillRect/>
          </a:stretch>
        </p:blipFill>
        <p:spPr>
          <a:xfrm>
            <a:off x="0" y="4607763"/>
            <a:ext cx="6513922" cy="3703320"/>
          </a:xfrm>
          <a:prstGeom prst="rect">
            <a:avLst/>
          </a:prstGeom>
        </p:spPr>
      </p:pic>
      <p:graphicFrame>
        <p:nvGraphicFramePr>
          <p:cNvPr id="13" name="Rectangle 1">
            <a:extLst>
              <a:ext uri="{FF2B5EF4-FFF2-40B4-BE49-F238E27FC236}">
                <a16:creationId xmlns:a16="http://schemas.microsoft.com/office/drawing/2014/main" id="{B7FBA1E4-F731-2532-D6BB-6173800C33F1}"/>
              </a:ext>
            </a:extLst>
          </p:cNvPr>
          <p:cNvGraphicFramePr>
            <a:graphicFrameLocks noGrp="1"/>
          </p:cNvGraphicFramePr>
          <p:nvPr>
            <p:ph idx="1"/>
          </p:nvPr>
        </p:nvGraphicFramePr>
        <p:xfrm>
          <a:off x="6599238" y="1577579"/>
          <a:ext cx="5507921" cy="36933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6EC61E41-9E52-94A4-1467-167BC848E6DB}"/>
              </a:ext>
            </a:extLst>
          </p:cNvPr>
          <p:cNvSpPr txBox="1"/>
          <p:nvPr/>
        </p:nvSpPr>
        <p:spPr>
          <a:xfrm>
            <a:off x="6858000" y="6156960"/>
            <a:ext cx="5110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mn-cs"/>
                <a:hlinkClick r:id="rId9"/>
              </a:rPr>
              <a:t>Source: Assessment data</a:t>
            </a:r>
            <a:endParaRPr kumimoji="0" lang="en-IN" sz="18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530892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4D0D4-FF2C-3D04-A6E9-3BF11B63C963}"/>
              </a:ext>
            </a:extLst>
          </p:cNvPr>
          <p:cNvSpPr>
            <a:spLocks noGrp="1"/>
          </p:cNvSpPr>
          <p:nvPr>
            <p:ph type="title"/>
          </p:nvPr>
        </p:nvSpPr>
        <p:spPr/>
        <p:txBody>
          <a:bodyPr>
            <a:normAutofit fontScale="90000"/>
          </a:bodyPr>
          <a:lstStyle/>
          <a:p>
            <a:r>
              <a:rPr lang="en-US" dirty="0"/>
              <a:t>Centralized Waitlist Applications and Housing Placements (2019-2023)</a:t>
            </a:r>
            <a:endParaRPr lang="en-IN" dirty="0"/>
          </a:p>
        </p:txBody>
      </p:sp>
      <p:sp>
        <p:nvSpPr>
          <p:cNvPr id="3" name="Content Placeholder 2">
            <a:extLst>
              <a:ext uri="{FF2B5EF4-FFF2-40B4-BE49-F238E27FC236}">
                <a16:creationId xmlns:a16="http://schemas.microsoft.com/office/drawing/2014/main" id="{D24AB812-069D-3A72-8551-B844DA9313D1}"/>
              </a:ext>
            </a:extLst>
          </p:cNvPr>
          <p:cNvSpPr>
            <a:spLocks noGrp="1"/>
          </p:cNvSpPr>
          <p:nvPr>
            <p:ph idx="1"/>
          </p:nvPr>
        </p:nvSpPr>
        <p:spPr>
          <a:xfrm>
            <a:off x="5183188" y="3722632"/>
            <a:ext cx="6734492" cy="2657847"/>
          </a:xfrm>
        </p:spPr>
        <p:txBody>
          <a:bodyPr>
            <a:normAutofit/>
          </a:bodyPr>
          <a:lstStyle/>
          <a:p>
            <a:pPr marL="0" indent="0">
              <a:buNone/>
            </a:pPr>
            <a:r>
              <a:rPr lang="en-US" sz="1600" dirty="0"/>
              <a:t>The visualizations depict trends in applications and housing placements through the centralized waitlist from 2019 to 2023. Applications increased, peaking at 85.1K in 2023, while the number of housed households varied, with a notable decline in 2023. This highlights the growing demand for affordable housing and the challenges in meeting the needs of applicants.</a:t>
            </a:r>
            <a:endParaRPr lang="en-IN" sz="1600" dirty="0"/>
          </a:p>
        </p:txBody>
      </p:sp>
      <p:sp>
        <p:nvSpPr>
          <p:cNvPr id="4" name="Text Placeholder 3">
            <a:extLst>
              <a:ext uri="{FF2B5EF4-FFF2-40B4-BE49-F238E27FC236}">
                <a16:creationId xmlns:a16="http://schemas.microsoft.com/office/drawing/2014/main" id="{A8078101-4AE1-3618-19F8-D914161DD657}"/>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A624B38F-0766-8D0C-CC45-2B3207B5177A}"/>
              </a:ext>
            </a:extLst>
          </p:cNvPr>
          <p:cNvPicPr>
            <a:picLocks noChangeAspect="1"/>
          </p:cNvPicPr>
          <p:nvPr/>
        </p:nvPicPr>
        <p:blipFill>
          <a:blip r:embed="rId2"/>
          <a:stretch>
            <a:fillRect/>
          </a:stretch>
        </p:blipFill>
        <p:spPr>
          <a:xfrm>
            <a:off x="5183188" y="716280"/>
            <a:ext cx="6734492" cy="2657846"/>
          </a:xfrm>
          <a:prstGeom prst="rect">
            <a:avLst/>
          </a:prstGeom>
        </p:spPr>
      </p:pic>
      <p:pic>
        <p:nvPicPr>
          <p:cNvPr id="8" name="Picture 7">
            <a:extLst>
              <a:ext uri="{FF2B5EF4-FFF2-40B4-BE49-F238E27FC236}">
                <a16:creationId xmlns:a16="http://schemas.microsoft.com/office/drawing/2014/main" id="{A3C98901-A28C-09B2-8E60-A4909A721EFB}"/>
              </a:ext>
            </a:extLst>
          </p:cNvPr>
          <p:cNvPicPr>
            <a:picLocks noChangeAspect="1"/>
          </p:cNvPicPr>
          <p:nvPr/>
        </p:nvPicPr>
        <p:blipFill>
          <a:blip r:embed="rId3"/>
          <a:stretch>
            <a:fillRect/>
          </a:stretch>
        </p:blipFill>
        <p:spPr>
          <a:xfrm>
            <a:off x="214441" y="2045203"/>
            <a:ext cx="4763165" cy="4210638"/>
          </a:xfrm>
          <a:prstGeom prst="rect">
            <a:avLst/>
          </a:prstGeom>
        </p:spPr>
      </p:pic>
      <p:sp>
        <p:nvSpPr>
          <p:cNvPr id="5" name="TextBox 4">
            <a:extLst>
              <a:ext uri="{FF2B5EF4-FFF2-40B4-BE49-F238E27FC236}">
                <a16:creationId xmlns:a16="http://schemas.microsoft.com/office/drawing/2014/main" id="{DD487031-E2EA-F584-D427-C43E01A3216B}"/>
              </a:ext>
            </a:extLst>
          </p:cNvPr>
          <p:cNvSpPr txBox="1"/>
          <p:nvPr/>
        </p:nvSpPr>
        <p:spPr>
          <a:xfrm>
            <a:off x="386080" y="6380480"/>
            <a:ext cx="116535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mn-cs"/>
                <a:hlinkClick r:id="rId4"/>
              </a:rPr>
              <a:t>Source: Waitlist report</a:t>
            </a:r>
            <a:br>
              <a:rPr kumimoji="0" lang="en-IN" sz="1800" b="0" i="0" u="none" strike="noStrike" kern="1200" cap="none" spc="0" normalizeH="0" baseline="0" noProof="0" dirty="0">
                <a:ln>
                  <a:noFill/>
                </a:ln>
                <a:solidFill>
                  <a:prstClr val="black"/>
                </a:solidFill>
                <a:effectLst/>
                <a:uLnTx/>
                <a:uFillTx/>
                <a:latin typeface="等线" panose="020F0502020204030204"/>
                <a:ea typeface="+mn-ea"/>
                <a:cs typeface="+mn-cs"/>
              </a:rPr>
            </a:br>
            <a:endParaRPr kumimoji="0" lang="en-IN" sz="18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249681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17FB48-E41D-CF35-B7BC-5FEAD397A40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Housing Starts Predicted</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FB277513-0664-C6BE-FF3C-C34DBC255618}"/>
              </a:ext>
            </a:extLst>
          </p:cNvPr>
          <p:cNvSpPr>
            <a:spLocks noGrp="1" noChangeArrowheads="1"/>
          </p:cNvSpPr>
          <p:nvPr>
            <p:ph type="body" sz="half" idx="2"/>
          </p:nvPr>
        </p:nvSpPr>
        <p:spPr bwMode="auto">
          <a:xfrm>
            <a:off x="630936" y="2807208"/>
            <a:ext cx="3429000" cy="34107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spcBef>
                <a:spcPct val="0"/>
              </a:spcBef>
              <a:spcAft>
                <a:spcPts val="600"/>
              </a:spcAft>
              <a:buClrTx/>
              <a:buSzTx/>
              <a:buFont typeface="Arial" panose="020B0604020202020204" pitchFamily="34" charset="0"/>
              <a:buChar char="•"/>
              <a:tabLst/>
            </a:pPr>
            <a:r>
              <a:rPr kumimoji="0" lang="en-US" altLang="en-US" sz="1500" b="1" i="0" u="none" strike="noStrike" cap="none" normalizeH="0" baseline="0">
                <a:ln>
                  <a:noFill/>
                </a:ln>
                <a:effectLst/>
              </a:rPr>
              <a:t>Upward Trend in Housing Starts</a:t>
            </a:r>
            <a:r>
              <a:rPr kumimoji="0" lang="en-US" altLang="en-US" sz="1500" b="0" i="0" u="none" strike="noStrike" cap="none" normalizeH="0" baseline="0">
                <a:ln>
                  <a:noFill/>
                </a:ln>
                <a:effectLst/>
              </a:rPr>
              <a:t>: Forecasted housing starts in Toronto CMA show steady growth, reaching approximately 69,623 units by 2050, indicating a sustained increase in construction activity.</a:t>
            </a:r>
          </a:p>
          <a:p>
            <a:pPr marL="0" marR="0" lvl="0" indent="-228600" fontAlgn="base">
              <a:spcBef>
                <a:spcPct val="0"/>
              </a:spcBef>
              <a:spcAft>
                <a:spcPts val="600"/>
              </a:spcAft>
              <a:buClrTx/>
              <a:buSzTx/>
              <a:buFont typeface="Arial" panose="020B0604020202020204" pitchFamily="34" charset="0"/>
              <a:buChar char="•"/>
              <a:tabLst/>
            </a:pPr>
            <a:r>
              <a:rPr kumimoji="0" lang="en-US" altLang="en-US" sz="1500" b="1" i="0" u="none" strike="noStrike" cap="none" normalizeH="0" baseline="0">
                <a:ln>
                  <a:noFill/>
                </a:ln>
                <a:effectLst/>
              </a:rPr>
              <a:t>Predictive Insight for Urban Planning</a:t>
            </a:r>
            <a:r>
              <a:rPr kumimoji="0" lang="en-US" altLang="en-US" sz="1500" b="0" i="0" u="none" strike="noStrike" cap="none" normalizeH="0" baseline="0">
                <a:ln>
                  <a:noFill/>
                </a:ln>
                <a:effectLst/>
              </a:rPr>
              <a:t>: These projections can aid in urban planning by helping policymakers and stakeholders anticipate future housing supply needs and adjust infrastructure and resources accordingly.</a:t>
            </a:r>
          </a:p>
        </p:txBody>
      </p:sp>
      <p:pic>
        <p:nvPicPr>
          <p:cNvPr id="6" name="Content Placeholder 5">
            <a:extLst>
              <a:ext uri="{FF2B5EF4-FFF2-40B4-BE49-F238E27FC236}">
                <a16:creationId xmlns:a16="http://schemas.microsoft.com/office/drawing/2014/main" id="{887C1FA4-38AA-4001-BA56-5FCCBA0BC808}"/>
              </a:ext>
            </a:extLst>
          </p:cNvPr>
          <p:cNvPicPr>
            <a:picLocks noGrp="1" noChangeAspect="1"/>
          </p:cNvPicPr>
          <p:nvPr>
            <p:ph idx="1"/>
          </p:nvPr>
        </p:nvPicPr>
        <p:blipFill>
          <a:blip r:embed="rId2"/>
          <a:srcRect/>
          <a:stretch/>
        </p:blipFill>
        <p:spPr>
          <a:xfrm>
            <a:off x="4654296" y="771068"/>
            <a:ext cx="6903720" cy="5315863"/>
          </a:xfrm>
          <a:prstGeom prst="rect">
            <a:avLst/>
          </a:prstGeom>
        </p:spPr>
      </p:pic>
    </p:spTree>
    <p:extLst>
      <p:ext uri="{BB962C8B-B14F-4D97-AF65-F5344CB8AC3E}">
        <p14:creationId xmlns:p14="http://schemas.microsoft.com/office/powerpoint/2010/main" val="2205541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55E527-32E7-2890-3D9A-111FD03B6A19}"/>
            </a:ext>
          </a:extLst>
        </p:cNvPr>
        <p:cNvGrpSpPr/>
        <p:nvPr/>
      </p:nvGrpSpPr>
      <p:grpSpPr>
        <a:xfrm>
          <a:off x="0" y="0"/>
          <a:ext cx="0" cy="0"/>
          <a:chOff x="0" y="0"/>
          <a:chExt cx="0" cy="0"/>
        </a:xfrm>
      </p:grpSpPr>
      <p:sp useBgFill="1">
        <p:nvSpPr>
          <p:cNvPr id="45"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48"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52"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descr="Magnifying glass showing decling performance">
            <a:extLst>
              <a:ext uri="{FF2B5EF4-FFF2-40B4-BE49-F238E27FC236}">
                <a16:creationId xmlns:a16="http://schemas.microsoft.com/office/drawing/2014/main" id="{DFB1754D-E926-B652-2199-105ECC0929A1}"/>
              </a:ext>
            </a:extLst>
          </p:cNvPr>
          <p:cNvPicPr>
            <a:picLocks noChangeAspect="1"/>
          </p:cNvPicPr>
          <p:nvPr/>
        </p:nvPicPr>
        <p:blipFill>
          <a:blip r:embed="rId2"/>
          <a:srcRect l="1422" r="34362" b="2"/>
          <a:stretch/>
        </p:blipFill>
        <p:spPr>
          <a:xfrm>
            <a:off x="6677026" y="1041215"/>
            <a:ext cx="4571936" cy="4752253"/>
          </a:xfrm>
          <a:prstGeom prst="rect">
            <a:avLst/>
          </a:prstGeom>
        </p:spPr>
      </p:pic>
      <p:grpSp>
        <p:nvGrpSpPr>
          <p:cNvPr id="55" name="Group 5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6" name="Freeform: Shape 5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标题 1">
            <a:extLst>
              <a:ext uri="{FF2B5EF4-FFF2-40B4-BE49-F238E27FC236}">
                <a16:creationId xmlns:a16="http://schemas.microsoft.com/office/drawing/2014/main" id="{54722C11-926C-ACBE-5AE3-8189DC749695}"/>
              </a:ext>
            </a:extLst>
          </p:cNvPr>
          <p:cNvSpPr>
            <a:spLocks noGrp="1"/>
          </p:cNvSpPr>
          <p:nvPr>
            <p:ph type="title"/>
          </p:nvPr>
        </p:nvSpPr>
        <p:spPr>
          <a:xfrm>
            <a:off x="1014985" y="819015"/>
            <a:ext cx="5501548" cy="2353362"/>
          </a:xfrm>
        </p:spPr>
        <p:txBody>
          <a:bodyPr anchor="b">
            <a:normAutofit/>
          </a:bodyPr>
          <a:lstStyle/>
          <a:p>
            <a:r>
              <a:rPr lang="en" altLang="zh-CN" sz="4100" b="1">
                <a:solidFill>
                  <a:schemeClr val="bg1"/>
                </a:solidFill>
              </a:rPr>
              <a:t>Overview of the Financial Stability in GTA</a:t>
            </a:r>
            <a:br>
              <a:rPr lang="en" altLang="zh-CN" sz="4100" b="1">
                <a:solidFill>
                  <a:schemeClr val="bg1"/>
                </a:solidFill>
              </a:rPr>
            </a:br>
            <a:endParaRPr kumimoji="1" lang="zh-CN" altLang="en-US" sz="4100" b="1">
              <a:solidFill>
                <a:schemeClr val="bg1"/>
              </a:solidFill>
            </a:endParaRPr>
          </a:p>
        </p:txBody>
      </p:sp>
      <p:sp>
        <p:nvSpPr>
          <p:cNvPr id="3" name="内容占位符 2">
            <a:extLst>
              <a:ext uri="{FF2B5EF4-FFF2-40B4-BE49-F238E27FC236}">
                <a16:creationId xmlns:a16="http://schemas.microsoft.com/office/drawing/2014/main" id="{34555EC6-79C2-F805-44D1-19007ACE12AF}"/>
              </a:ext>
            </a:extLst>
          </p:cNvPr>
          <p:cNvSpPr>
            <a:spLocks noGrp="1"/>
          </p:cNvSpPr>
          <p:nvPr>
            <p:ph idx="1"/>
          </p:nvPr>
        </p:nvSpPr>
        <p:spPr>
          <a:xfrm>
            <a:off x="1014985" y="3442089"/>
            <a:ext cx="5501548" cy="2573579"/>
          </a:xfrm>
        </p:spPr>
        <p:txBody>
          <a:bodyPr anchor="t">
            <a:normAutofit/>
          </a:bodyPr>
          <a:lstStyle/>
          <a:p>
            <a:pPr marL="0" indent="0">
              <a:buNone/>
            </a:pPr>
            <a:endParaRPr lang="en" altLang="zh-CN" sz="1500">
              <a:solidFill>
                <a:schemeClr val="bg1"/>
              </a:solidFill>
            </a:endParaRPr>
          </a:p>
          <a:p>
            <a:pPr marL="457200" lvl="1" indent="0">
              <a:buNone/>
            </a:pPr>
            <a:r>
              <a:rPr lang="en-US" sz="1500" b="1">
                <a:solidFill>
                  <a:schemeClr val="bg1"/>
                </a:solidFill>
              </a:rPr>
              <a:t>Examining financial stability indicators in the Greater Toronto Area, including income inequality, wage gaps, low-income prevalence, unemployment, and social assistance effectiveness. </a:t>
            </a:r>
          </a:p>
          <a:p>
            <a:pPr marL="457200" lvl="1" indent="0">
              <a:buNone/>
            </a:pPr>
            <a:endParaRPr lang="en-US" sz="1500" b="1">
              <a:solidFill>
                <a:schemeClr val="bg1"/>
              </a:solidFill>
            </a:endParaRPr>
          </a:p>
          <a:p>
            <a:pPr marL="457200" lvl="1" indent="0">
              <a:buNone/>
            </a:pPr>
            <a:r>
              <a:rPr lang="en-US" sz="1500" b="1">
                <a:solidFill>
                  <a:schemeClr val="bg1"/>
                </a:solidFill>
              </a:rPr>
              <a:t>This analysis aims to provide insights into economic well-being, identify vulnerable populations, and highlight potential areas for policy intervention to enhance overall financial stability in the region</a:t>
            </a:r>
            <a:r>
              <a:rPr lang="en-US" sz="1500">
                <a:solidFill>
                  <a:schemeClr val="bg1"/>
                </a:solidFill>
              </a:rPr>
              <a:t>.</a:t>
            </a:r>
            <a:endParaRPr kumimoji="1" lang="zh-CN" altLang="en-US" sz="1500">
              <a:solidFill>
                <a:schemeClr val="bg1"/>
              </a:solidFill>
            </a:endParaRPr>
          </a:p>
        </p:txBody>
      </p:sp>
    </p:spTree>
    <p:extLst>
      <p:ext uri="{BB962C8B-B14F-4D97-AF65-F5344CB8AC3E}">
        <p14:creationId xmlns:p14="http://schemas.microsoft.com/office/powerpoint/2010/main" val="4101713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49D62-8265-03E7-2628-A2CC3955927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81EF7C6-E981-0DA8-F69A-1021CDCD69F2}"/>
              </a:ext>
            </a:extLst>
          </p:cNvPr>
          <p:cNvSpPr>
            <a:spLocks noGrp="1"/>
          </p:cNvSpPr>
          <p:nvPr>
            <p:ph type="title"/>
          </p:nvPr>
        </p:nvSpPr>
        <p:spPr>
          <a:xfrm>
            <a:off x="373610" y="640823"/>
            <a:ext cx="3504328" cy="4702358"/>
          </a:xfrm>
        </p:spPr>
        <p:txBody>
          <a:bodyPr vert="horz" lIns="91440" tIns="45720" rIns="91440" bIns="45720" rtlCol="0" anchor="ctr">
            <a:normAutofit/>
          </a:bodyPr>
          <a:lstStyle/>
          <a:p>
            <a:r>
              <a:rPr lang="en-US" sz="4800" b="1" i="0" kern="1200" dirty="0">
                <a:solidFill>
                  <a:schemeClr val="tx1"/>
                </a:solidFill>
                <a:effectLst/>
                <a:latin typeface="+mj-lt"/>
                <a:ea typeface="+mj-ea"/>
                <a:cs typeface="+mj-cs"/>
              </a:rPr>
              <a:t>Gini Indices – Inequality Measures in GTA (Census 2021)</a:t>
            </a:r>
          </a:p>
        </p:txBody>
      </p:sp>
      <p:sp>
        <p:nvSpPr>
          <p:cNvPr id="3" name="文本框 2">
            <a:extLst>
              <a:ext uri="{FF2B5EF4-FFF2-40B4-BE49-F238E27FC236}">
                <a16:creationId xmlns:a16="http://schemas.microsoft.com/office/drawing/2014/main" id="{51B56F8C-632E-67BE-308C-66075DBC9563}"/>
              </a:ext>
            </a:extLst>
          </p:cNvPr>
          <p:cNvSpPr txBox="1"/>
          <p:nvPr/>
        </p:nvSpPr>
        <p:spPr>
          <a:xfrm>
            <a:off x="4666488" y="4772838"/>
            <a:ext cx="6894576" cy="1868425"/>
          </a:xfrm>
          <a:prstGeom prst="rect">
            <a:avLst/>
          </a:prstGeom>
        </p:spPr>
        <p:txBody>
          <a:bodyPr vert="horz" lIns="91440" tIns="45720" rIns="91440" bIns="45720" rtlCol="0" anchor="t">
            <a:normAutofit/>
          </a:bodyPr>
          <a:lstStyle/>
          <a:p>
            <a:pPr marL="285750" indent="-285750" algn="l">
              <a:buFont typeface="Arial" panose="020B0604020202020204" pitchFamily="34" charset="0"/>
              <a:buChar char="•"/>
            </a:pPr>
            <a:r>
              <a:rPr lang="en-US" sz="1400" b="0" i="0" dirty="0">
                <a:solidFill>
                  <a:srgbClr val="000000"/>
                </a:solidFill>
                <a:effectLst/>
                <a:latin typeface="-apple-system"/>
              </a:rPr>
              <a:t>The Gini index, a measure of income inequality, ranges from 0 to 1, with 0 representing perfect equality and 1 representing perfect inequality.</a:t>
            </a:r>
          </a:p>
          <a:p>
            <a:pPr marL="285750" indent="-285750" algn="l">
              <a:buFont typeface="Arial" panose="020B0604020202020204" pitchFamily="34" charset="0"/>
              <a:buChar char="•"/>
            </a:pPr>
            <a:r>
              <a:rPr lang="en-US" sz="1400" b="0" i="0" dirty="0">
                <a:solidFill>
                  <a:srgbClr val="000000"/>
                </a:solidFill>
                <a:effectLst/>
                <a:latin typeface="-apple-system"/>
              </a:rPr>
              <a:t>The Gini index on adjusted household market income for the sum of Peel, Toronto, and York regions is 0.422, indicating a moderate level of income inequality.</a:t>
            </a:r>
          </a:p>
          <a:p>
            <a:pPr marL="285750" indent="-285750" algn="l">
              <a:buFont typeface="Arial" panose="020B0604020202020204" pitchFamily="34" charset="0"/>
              <a:buChar char="•"/>
            </a:pPr>
            <a:r>
              <a:rPr lang="en-US" sz="1400" b="0" i="0" dirty="0">
                <a:solidFill>
                  <a:srgbClr val="000000"/>
                </a:solidFill>
                <a:effectLst/>
                <a:latin typeface="-apple-system"/>
              </a:rPr>
              <a:t>The Gini index on adjusted household total income and after-tax income are lower at 0.273 and 0.314, respectively, suggesting a more equitable distribution of total and after-tax income in the region.</a:t>
            </a:r>
          </a:p>
        </p:txBody>
      </p:sp>
      <p:sp>
        <p:nvSpPr>
          <p:cNvPr id="5" name="TextBox 4">
            <a:extLst>
              <a:ext uri="{FF2B5EF4-FFF2-40B4-BE49-F238E27FC236}">
                <a16:creationId xmlns:a16="http://schemas.microsoft.com/office/drawing/2014/main" id="{C8AB3100-1930-1480-F5CF-589D7F3168B4}"/>
              </a:ext>
            </a:extLst>
          </p:cNvPr>
          <p:cNvSpPr txBox="1"/>
          <p:nvPr/>
        </p:nvSpPr>
        <p:spPr>
          <a:xfrm>
            <a:off x="373609" y="5857733"/>
            <a:ext cx="6097604" cy="369332"/>
          </a:xfrm>
          <a:prstGeom prst="rect">
            <a:avLst/>
          </a:prstGeom>
          <a:noFill/>
        </p:spPr>
        <p:txBody>
          <a:bodyPr wrap="square">
            <a:spAutoFit/>
          </a:bodyPr>
          <a:lstStyle/>
          <a:p>
            <a:r>
              <a:rPr lang="en-IN" sz="1800" b="1" i="0" dirty="0">
                <a:solidFill>
                  <a:srgbClr val="000000"/>
                </a:solidFill>
                <a:effectLst/>
                <a:latin typeface="Segoe UI" panose="020B0502040204020203" pitchFamily="34" charset="0"/>
              </a:rPr>
              <a:t>Source: </a:t>
            </a:r>
            <a:r>
              <a:rPr lang="en-IN" sz="1800" b="0" i="0" u="sng" dirty="0">
                <a:solidFill>
                  <a:srgbClr val="000000"/>
                </a:solidFill>
                <a:effectLst/>
                <a:latin typeface="Segoe UI" panose="020B0502040204020203" pitchFamily="34" charset="0"/>
                <a:hlinkClick r:id="rId3"/>
              </a:rPr>
              <a:t>Income Inequality 2020-21</a:t>
            </a:r>
            <a:endParaRPr lang="en-IN" dirty="0"/>
          </a:p>
        </p:txBody>
      </p:sp>
      <p:pic>
        <p:nvPicPr>
          <p:cNvPr id="6" name="Picture 5">
            <a:extLst>
              <a:ext uri="{FF2B5EF4-FFF2-40B4-BE49-F238E27FC236}">
                <a16:creationId xmlns:a16="http://schemas.microsoft.com/office/drawing/2014/main" id="{F4210792-122F-7C6A-DEE0-DD5DB5DFB8E6}"/>
              </a:ext>
            </a:extLst>
          </p:cNvPr>
          <p:cNvPicPr>
            <a:picLocks noChangeAspect="1"/>
          </p:cNvPicPr>
          <p:nvPr/>
        </p:nvPicPr>
        <p:blipFill>
          <a:blip r:embed="rId4"/>
          <a:stretch>
            <a:fillRect/>
          </a:stretch>
        </p:blipFill>
        <p:spPr>
          <a:xfrm>
            <a:off x="3877937" y="82688"/>
            <a:ext cx="8207566" cy="4544396"/>
          </a:xfrm>
          <a:prstGeom prst="rect">
            <a:avLst/>
          </a:prstGeom>
        </p:spPr>
      </p:pic>
    </p:spTree>
    <p:extLst>
      <p:ext uri="{BB962C8B-B14F-4D97-AF65-F5344CB8AC3E}">
        <p14:creationId xmlns:p14="http://schemas.microsoft.com/office/powerpoint/2010/main" val="4091789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761CF8-B8FD-85B4-D259-0B2D22FD1113}"/>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lang="en-US" sz="4800" kern="1200">
                <a:solidFill>
                  <a:srgbClr val="FFFFFF"/>
                </a:solidFill>
                <a:latin typeface="+mj-lt"/>
                <a:ea typeface="+mj-ea"/>
                <a:cs typeface="+mj-cs"/>
              </a:rPr>
              <a:t>Gini Coefficient </a:t>
            </a:r>
          </a:p>
        </p:txBody>
      </p:sp>
      <p:sp>
        <p:nvSpPr>
          <p:cNvPr id="31"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table with numbers and symbols&#10;&#10;Description automatically generated">
            <a:extLst>
              <a:ext uri="{FF2B5EF4-FFF2-40B4-BE49-F238E27FC236}">
                <a16:creationId xmlns:a16="http://schemas.microsoft.com/office/drawing/2014/main" id="{477D898C-B68B-18D3-032E-6D67D9145AA6}"/>
              </a:ext>
            </a:extLst>
          </p:cNvPr>
          <p:cNvPicPr>
            <a:picLocks noGrp="1" noChangeAspect="1"/>
          </p:cNvPicPr>
          <p:nvPr>
            <p:ph idx="1"/>
          </p:nvPr>
        </p:nvPicPr>
        <p:blipFill>
          <a:blip r:embed="rId2"/>
          <a:stretch>
            <a:fillRect/>
          </a:stretch>
        </p:blipFill>
        <p:spPr>
          <a:xfrm>
            <a:off x="630936" y="3505603"/>
            <a:ext cx="10917936" cy="2210882"/>
          </a:xfrm>
          <a:prstGeom prst="rect">
            <a:avLst/>
          </a:prstGeom>
        </p:spPr>
      </p:pic>
      <p:graphicFrame>
        <p:nvGraphicFramePr>
          <p:cNvPr id="33" name="Rectangle 1">
            <a:extLst>
              <a:ext uri="{FF2B5EF4-FFF2-40B4-BE49-F238E27FC236}">
                <a16:creationId xmlns:a16="http://schemas.microsoft.com/office/drawing/2014/main" id="{F8CDF137-C956-A829-3D96-B9EE19524FAD}"/>
              </a:ext>
            </a:extLst>
          </p:cNvPr>
          <p:cNvGraphicFramePr/>
          <p:nvPr>
            <p:extLst>
              <p:ext uri="{D42A27DB-BD31-4B8C-83A1-F6EECF244321}">
                <p14:modId xmlns:p14="http://schemas.microsoft.com/office/powerpoint/2010/main" val="1110140768"/>
              </p:ext>
            </p:extLst>
          </p:nvPr>
        </p:nvGraphicFramePr>
        <p:xfrm>
          <a:off x="4474462" y="85061"/>
          <a:ext cx="7074409" cy="2594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F53F7851-017B-5DC9-AA6E-AF4A5FF8860E}"/>
              </a:ext>
            </a:extLst>
          </p:cNvPr>
          <p:cNvSpPr txBox="1"/>
          <p:nvPr/>
        </p:nvSpPr>
        <p:spPr>
          <a:xfrm>
            <a:off x="373609" y="5857733"/>
            <a:ext cx="6097604" cy="369332"/>
          </a:xfrm>
          <a:prstGeom prst="rect">
            <a:avLst/>
          </a:prstGeom>
          <a:noFill/>
        </p:spPr>
        <p:txBody>
          <a:bodyPr wrap="square">
            <a:spAutoFit/>
          </a:bodyPr>
          <a:lstStyle/>
          <a:p>
            <a:r>
              <a:rPr lang="en-IN" b="1" dirty="0"/>
              <a:t>Source</a:t>
            </a:r>
            <a:r>
              <a:rPr lang="en-IN" dirty="0"/>
              <a:t>: </a:t>
            </a:r>
            <a:r>
              <a:rPr lang="en-IN" dirty="0">
                <a:hlinkClick r:id="rId8"/>
              </a:rPr>
              <a:t>Income Inequality</a:t>
            </a:r>
            <a:endParaRPr lang="en-IN" dirty="0"/>
          </a:p>
        </p:txBody>
      </p:sp>
    </p:spTree>
    <p:extLst>
      <p:ext uri="{BB962C8B-B14F-4D97-AF65-F5344CB8AC3E}">
        <p14:creationId xmlns:p14="http://schemas.microsoft.com/office/powerpoint/2010/main" val="622596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9D8B8-7C18-DC4E-FB23-497EA2D896C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Gini Index prediction</a:t>
            </a:r>
          </a:p>
        </p:txBody>
      </p:sp>
      <p:sp>
        <p:nvSpPr>
          <p:cNvPr id="4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9A0E0D3D-6595-210C-D6B9-7DA5133BD548}"/>
              </a:ext>
            </a:extLst>
          </p:cNvPr>
          <p:cNvSpPr>
            <a:spLocks noGrp="1" noChangeArrowheads="1"/>
          </p:cNvSpPr>
          <p:nvPr>
            <p:ph type="body" sz="half" idx="2"/>
          </p:nvPr>
        </p:nvSpPr>
        <p:spPr bwMode="auto">
          <a:xfrm>
            <a:off x="630936" y="2807208"/>
            <a:ext cx="3429000" cy="34107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spcBef>
                <a:spcPct val="0"/>
              </a:spcBef>
              <a:spcAft>
                <a:spcPts val="600"/>
              </a:spcAft>
              <a:buClrTx/>
              <a:buSzTx/>
              <a:buFont typeface="Arial" panose="020B0604020202020204" pitchFamily="34" charset="0"/>
              <a:buChar char="•"/>
              <a:tabLst/>
            </a:pPr>
            <a:r>
              <a:rPr kumimoji="0" lang="en-US" altLang="en-US" sz="1700" b="1" i="0" u="none" strike="noStrike" cap="none" normalizeH="0" baseline="0">
                <a:ln>
                  <a:noFill/>
                </a:ln>
                <a:effectLst/>
              </a:rPr>
              <a:t>Rising Inequality Trends</a:t>
            </a:r>
            <a:r>
              <a:rPr kumimoji="0" lang="en-US" altLang="en-US" sz="1700" b="0" i="0" u="none" strike="noStrike" cap="none" normalizeH="0" baseline="0">
                <a:ln>
                  <a:noFill/>
                </a:ln>
                <a:effectLst/>
              </a:rPr>
              <a:t>: Predictive modeling shows an increasing trend in Gini Index values for the City of Toronto, York Region, and Peel Region through 2050, indicating growing income inequality.</a:t>
            </a:r>
          </a:p>
          <a:p>
            <a:pPr marL="0" marR="0" lvl="0" indent="-228600" fontAlgn="base">
              <a:spcBef>
                <a:spcPct val="0"/>
              </a:spcBef>
              <a:spcAft>
                <a:spcPts val="600"/>
              </a:spcAft>
              <a:buClrTx/>
              <a:buSzTx/>
              <a:buFont typeface="Arial" panose="020B0604020202020204" pitchFamily="34" charset="0"/>
              <a:buChar char="•"/>
              <a:tabLst/>
            </a:pPr>
            <a:r>
              <a:rPr kumimoji="0" lang="en-US" altLang="en-US" sz="1700" b="1" i="0" u="none" strike="noStrike" cap="none" normalizeH="0" baseline="0">
                <a:ln>
                  <a:noFill/>
                </a:ln>
                <a:effectLst/>
              </a:rPr>
              <a:t>Regional Differences</a:t>
            </a:r>
            <a:r>
              <a:rPr kumimoji="0" lang="en-US" altLang="en-US" sz="1700" b="0" i="0" u="none" strike="noStrike" cap="none" normalizeH="0" baseline="0">
                <a:ln>
                  <a:noFill/>
                </a:ln>
                <a:effectLst/>
              </a:rPr>
              <a:t>: The City of Toronto is projected to have the highest Gini Index by 2050 (0.4416), suggesting more pronounced inequality compared to York and Peel Regions.</a:t>
            </a:r>
          </a:p>
        </p:txBody>
      </p:sp>
      <p:pic>
        <p:nvPicPr>
          <p:cNvPr id="6" name="Content Placeholder 5" descr="A graph with numbers and a chart&#10;&#10;Description automatically generated with medium confidence">
            <a:extLst>
              <a:ext uri="{FF2B5EF4-FFF2-40B4-BE49-F238E27FC236}">
                <a16:creationId xmlns:a16="http://schemas.microsoft.com/office/drawing/2014/main" id="{0530B597-2968-2673-09DD-E54D0CD0A21D}"/>
              </a:ext>
            </a:extLst>
          </p:cNvPr>
          <p:cNvPicPr>
            <a:picLocks noGrp="1" noChangeAspect="1"/>
          </p:cNvPicPr>
          <p:nvPr>
            <p:ph idx="1"/>
          </p:nvPr>
        </p:nvPicPr>
        <p:blipFill>
          <a:blip r:embed="rId2"/>
          <a:srcRect t="3910" r="-1" b="-1"/>
          <a:stretch/>
        </p:blipFill>
        <p:spPr>
          <a:xfrm>
            <a:off x="4654296" y="276447"/>
            <a:ext cx="6903720" cy="5797776"/>
          </a:xfrm>
          <a:prstGeom prst="rect">
            <a:avLst/>
          </a:prstGeom>
        </p:spPr>
      </p:pic>
      <p:sp>
        <p:nvSpPr>
          <p:cNvPr id="8" name="TextBox 7">
            <a:extLst>
              <a:ext uri="{FF2B5EF4-FFF2-40B4-BE49-F238E27FC236}">
                <a16:creationId xmlns:a16="http://schemas.microsoft.com/office/drawing/2014/main" id="{CB9B27DB-19E9-F17C-7193-3F59740F3AC9}"/>
              </a:ext>
            </a:extLst>
          </p:cNvPr>
          <p:cNvSpPr txBox="1"/>
          <p:nvPr/>
        </p:nvSpPr>
        <p:spPr>
          <a:xfrm>
            <a:off x="630936" y="6281445"/>
            <a:ext cx="6097604" cy="369332"/>
          </a:xfrm>
          <a:prstGeom prst="rect">
            <a:avLst/>
          </a:prstGeom>
          <a:noFill/>
        </p:spPr>
        <p:txBody>
          <a:bodyPr wrap="square">
            <a:spAutoFit/>
          </a:bodyPr>
          <a:lstStyle/>
          <a:p>
            <a:r>
              <a:rPr lang="en-IN" b="1" dirty="0"/>
              <a:t>Source</a:t>
            </a:r>
            <a:r>
              <a:rPr lang="en-IN" dirty="0"/>
              <a:t>: </a:t>
            </a:r>
            <a:r>
              <a:rPr lang="en-IN" dirty="0">
                <a:hlinkClick r:id="rId3"/>
              </a:rPr>
              <a:t>Income Inequality</a:t>
            </a:r>
            <a:endParaRPr lang="en-IN" dirty="0"/>
          </a:p>
        </p:txBody>
      </p:sp>
    </p:spTree>
    <p:extLst>
      <p:ext uri="{BB962C8B-B14F-4D97-AF65-F5344CB8AC3E}">
        <p14:creationId xmlns:p14="http://schemas.microsoft.com/office/powerpoint/2010/main" val="3735392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58"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descr="World map formed by people united">
            <a:extLst>
              <a:ext uri="{FF2B5EF4-FFF2-40B4-BE49-F238E27FC236}">
                <a16:creationId xmlns:a16="http://schemas.microsoft.com/office/drawing/2014/main" id="{BEFF8365-F1EC-CED0-6EF0-EBAAD04353DF}"/>
              </a:ext>
            </a:extLst>
          </p:cNvPr>
          <p:cNvPicPr>
            <a:picLocks noChangeAspect="1"/>
          </p:cNvPicPr>
          <p:nvPr/>
        </p:nvPicPr>
        <p:blipFill>
          <a:blip r:embed="rId2"/>
          <a:srcRect l="9633" r="29503" b="-1"/>
          <a:stretch/>
        </p:blipFill>
        <p:spPr>
          <a:xfrm>
            <a:off x="6803647" y="1136303"/>
            <a:ext cx="4730214" cy="4585393"/>
          </a:xfrm>
          <a:prstGeom prst="rect">
            <a:avLst/>
          </a:prstGeom>
        </p:spPr>
      </p:pic>
      <p:grpSp>
        <p:nvGrpSpPr>
          <p:cNvPr id="61" name="Group 60">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2" name="Freeform: Shape 61">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63">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64">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标题 1">
            <a:extLst>
              <a:ext uri="{FF2B5EF4-FFF2-40B4-BE49-F238E27FC236}">
                <a16:creationId xmlns:a16="http://schemas.microsoft.com/office/drawing/2014/main" id="{334D2230-6343-7A46-8D3F-BAA854895CE6}"/>
              </a:ext>
            </a:extLst>
          </p:cNvPr>
          <p:cNvSpPr>
            <a:spLocks noGrp="1"/>
          </p:cNvSpPr>
          <p:nvPr>
            <p:ph type="title"/>
          </p:nvPr>
        </p:nvSpPr>
        <p:spPr>
          <a:xfrm>
            <a:off x="786384" y="841249"/>
            <a:ext cx="5692953" cy="2587131"/>
          </a:xfrm>
        </p:spPr>
        <p:txBody>
          <a:bodyPr anchor="b">
            <a:normAutofit/>
          </a:bodyPr>
          <a:lstStyle/>
          <a:p>
            <a:r>
              <a:rPr lang="en" altLang="zh-CN" sz="3400" b="1">
                <a:solidFill>
                  <a:schemeClr val="bg1"/>
                </a:solidFill>
              </a:rPr>
              <a:t>Overview of Population and Demographics in the Greater</a:t>
            </a:r>
            <a:br>
              <a:rPr lang="en" altLang="zh-CN" sz="3400" b="1">
                <a:solidFill>
                  <a:schemeClr val="bg1"/>
                </a:solidFill>
              </a:rPr>
            </a:br>
            <a:r>
              <a:rPr lang="en" altLang="zh-CN" sz="3400" b="1">
                <a:solidFill>
                  <a:schemeClr val="bg1"/>
                </a:solidFill>
              </a:rPr>
              <a:t>Toronto Area</a:t>
            </a:r>
            <a:br>
              <a:rPr lang="en" altLang="zh-CN" sz="3400">
                <a:solidFill>
                  <a:schemeClr val="bg1"/>
                </a:solidFill>
              </a:rPr>
            </a:br>
            <a:endParaRPr kumimoji="1" lang="zh-CN" altLang="en-US" sz="3400">
              <a:solidFill>
                <a:schemeClr val="bg1"/>
              </a:solidFill>
            </a:endParaRPr>
          </a:p>
        </p:txBody>
      </p:sp>
      <p:sp>
        <p:nvSpPr>
          <p:cNvPr id="3" name="内容占位符 2">
            <a:extLst>
              <a:ext uri="{FF2B5EF4-FFF2-40B4-BE49-F238E27FC236}">
                <a16:creationId xmlns:a16="http://schemas.microsoft.com/office/drawing/2014/main" id="{F333D11D-EFF1-0E4E-AF0E-03A81C1D467F}"/>
              </a:ext>
            </a:extLst>
          </p:cNvPr>
          <p:cNvSpPr>
            <a:spLocks noGrp="1"/>
          </p:cNvSpPr>
          <p:nvPr>
            <p:ph idx="1"/>
          </p:nvPr>
        </p:nvSpPr>
        <p:spPr>
          <a:xfrm>
            <a:off x="786383" y="3566810"/>
            <a:ext cx="5692953" cy="2651110"/>
          </a:xfrm>
        </p:spPr>
        <p:txBody>
          <a:bodyPr anchor="ctr">
            <a:normAutofit/>
          </a:bodyPr>
          <a:lstStyle/>
          <a:p>
            <a:endParaRPr lang="en" altLang="zh-CN" sz="1800" dirty="0">
              <a:solidFill>
                <a:schemeClr val="tx2"/>
              </a:solidFill>
            </a:endParaRPr>
          </a:p>
          <a:p>
            <a:pPr marL="742950" lvl="1" indent="-285750">
              <a:buFont typeface="Arial" panose="020B0604020202020204" pitchFamily="34" charset="0"/>
              <a:buChar char="•"/>
            </a:pPr>
            <a:r>
              <a:rPr lang="en" altLang="zh-CN" sz="1800" b="1" dirty="0">
                <a:solidFill>
                  <a:schemeClr val="tx2"/>
                </a:solidFill>
              </a:rPr>
              <a:t>Analyzing population and migration trends across the Toronto GTA, other cities, the age groups, and ethnic demographics to derive actionable insights.</a:t>
            </a:r>
          </a:p>
          <a:p>
            <a:endParaRPr kumimoji="1" lang="zh-CN" altLang="en-US" sz="1800" dirty="0">
              <a:solidFill>
                <a:schemeClr val="tx2"/>
              </a:solidFill>
            </a:endParaRPr>
          </a:p>
        </p:txBody>
      </p:sp>
    </p:spTree>
    <p:extLst>
      <p:ext uri="{BB962C8B-B14F-4D97-AF65-F5344CB8AC3E}">
        <p14:creationId xmlns:p14="http://schemas.microsoft.com/office/powerpoint/2010/main" val="1084546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0289AF-85DF-B762-75CE-6A6AAE4A7C2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Gini Index Decision Tree</a:t>
            </a:r>
          </a:p>
        </p:txBody>
      </p:sp>
      <p:sp>
        <p:nvSpPr>
          <p:cNvPr id="4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DDC4C284-CEC7-0D11-0D0D-D108211D7C68}"/>
              </a:ext>
            </a:extLst>
          </p:cNvPr>
          <p:cNvSpPr>
            <a:spLocks noGrp="1" noChangeArrowheads="1"/>
          </p:cNvSpPr>
          <p:nvPr>
            <p:ph type="body" sz="half" idx="2"/>
          </p:nvPr>
        </p:nvSpPr>
        <p:spPr bwMode="auto">
          <a:xfrm>
            <a:off x="630936" y="2807208"/>
            <a:ext cx="3429000" cy="34107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spcBef>
                <a:spcPct val="0"/>
              </a:spcBef>
              <a:spcAft>
                <a:spcPts val="600"/>
              </a:spcAft>
              <a:buClrTx/>
              <a:buSzTx/>
              <a:buFont typeface="Arial" panose="020B0604020202020204" pitchFamily="34" charset="0"/>
              <a:buChar char="•"/>
              <a:tabLst/>
            </a:pPr>
            <a:r>
              <a:rPr kumimoji="0" lang="en-US" altLang="en-US" sz="1700" b="1" i="0" u="none" strike="noStrike" cap="none" normalizeH="0" baseline="0">
                <a:ln>
                  <a:noFill/>
                </a:ln>
                <a:effectLst/>
              </a:rPr>
              <a:t>Decision Tree for Gini Index Classification</a:t>
            </a:r>
            <a:r>
              <a:rPr kumimoji="0" lang="en-US" altLang="en-US" sz="1700" b="0" i="0" u="none" strike="noStrike" cap="none" normalizeH="0" baseline="0">
                <a:ln>
                  <a:noFill/>
                </a:ln>
                <a:effectLst/>
              </a:rPr>
              <a:t>: The model splits regions based on Gini Index thresholds, highlighting income inequality differences.</a:t>
            </a:r>
          </a:p>
          <a:p>
            <a:pPr marL="0" marR="0" lvl="0" indent="-228600" fontAlgn="base">
              <a:spcBef>
                <a:spcPct val="0"/>
              </a:spcBef>
              <a:spcAft>
                <a:spcPts val="600"/>
              </a:spcAft>
              <a:buClrTx/>
              <a:buSzTx/>
              <a:buFont typeface="Arial" panose="020B0604020202020204" pitchFamily="34" charset="0"/>
              <a:buChar char="•"/>
              <a:tabLst/>
            </a:pPr>
            <a:r>
              <a:rPr kumimoji="0" lang="en-US" altLang="en-US" sz="1700" b="1" i="0" u="none" strike="noStrike" cap="none" normalizeH="0" baseline="0">
                <a:ln>
                  <a:noFill/>
                </a:ln>
                <a:effectLst/>
              </a:rPr>
              <a:t>Distinct Regional Groupings</a:t>
            </a:r>
            <a:r>
              <a:rPr kumimoji="0" lang="en-US" altLang="en-US" sz="1700" b="0" i="0" u="none" strike="noStrike" cap="none" normalizeH="0" baseline="0">
                <a:ln>
                  <a:noFill/>
                </a:ln>
                <a:effectLst/>
              </a:rPr>
              <a:t>: City of Toronto shows the highest inequality (Gini ≥ 0.1958), while Durham and York Regions are grouped with lower Gini values (Gini &lt; 0.1533), indicating relatively less inequality.</a:t>
            </a:r>
          </a:p>
        </p:txBody>
      </p:sp>
      <p:pic>
        <p:nvPicPr>
          <p:cNvPr id="6" name="Content Placeholder 5" descr="A diagram of a family tree&#10;&#10;Description automatically generated">
            <a:extLst>
              <a:ext uri="{FF2B5EF4-FFF2-40B4-BE49-F238E27FC236}">
                <a16:creationId xmlns:a16="http://schemas.microsoft.com/office/drawing/2014/main" id="{308113F1-6F08-2CBC-CB6E-D9764FB6AFF9}"/>
              </a:ext>
            </a:extLst>
          </p:cNvPr>
          <p:cNvPicPr>
            <a:picLocks noGrp="1" noChangeAspect="1"/>
          </p:cNvPicPr>
          <p:nvPr>
            <p:ph idx="1"/>
          </p:nvPr>
        </p:nvPicPr>
        <p:blipFill>
          <a:blip r:embed="rId2"/>
          <a:stretch>
            <a:fillRect/>
          </a:stretch>
        </p:blipFill>
        <p:spPr>
          <a:xfrm>
            <a:off x="4654296" y="1513218"/>
            <a:ext cx="6903720" cy="3831564"/>
          </a:xfrm>
          <a:prstGeom prst="rect">
            <a:avLst/>
          </a:prstGeom>
        </p:spPr>
      </p:pic>
      <p:sp>
        <p:nvSpPr>
          <p:cNvPr id="8" name="TextBox 7">
            <a:extLst>
              <a:ext uri="{FF2B5EF4-FFF2-40B4-BE49-F238E27FC236}">
                <a16:creationId xmlns:a16="http://schemas.microsoft.com/office/drawing/2014/main" id="{D849A23B-A402-7C37-D0EC-9F67FEBDF6F6}"/>
              </a:ext>
            </a:extLst>
          </p:cNvPr>
          <p:cNvSpPr txBox="1"/>
          <p:nvPr/>
        </p:nvSpPr>
        <p:spPr>
          <a:xfrm>
            <a:off x="373609" y="5857733"/>
            <a:ext cx="6097604" cy="369332"/>
          </a:xfrm>
          <a:prstGeom prst="rect">
            <a:avLst/>
          </a:prstGeom>
          <a:noFill/>
        </p:spPr>
        <p:txBody>
          <a:bodyPr wrap="square">
            <a:spAutoFit/>
          </a:bodyPr>
          <a:lstStyle/>
          <a:p>
            <a:r>
              <a:rPr lang="en-IN" b="1" dirty="0"/>
              <a:t>Source</a:t>
            </a:r>
            <a:r>
              <a:rPr lang="en-IN" dirty="0"/>
              <a:t>: </a:t>
            </a:r>
            <a:r>
              <a:rPr lang="en-IN" dirty="0">
                <a:hlinkClick r:id="rId3"/>
              </a:rPr>
              <a:t>Income Inequality</a:t>
            </a:r>
            <a:endParaRPr lang="en-IN" dirty="0"/>
          </a:p>
        </p:txBody>
      </p:sp>
    </p:spTree>
    <p:extLst>
      <p:ext uri="{BB962C8B-B14F-4D97-AF65-F5344CB8AC3E}">
        <p14:creationId xmlns:p14="http://schemas.microsoft.com/office/powerpoint/2010/main" val="1581222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B29FB-4A81-9620-EDA1-DF5F60FA51E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8E640B-7256-F36F-3B37-A89721BEEFC5}"/>
              </a:ext>
            </a:extLst>
          </p:cNvPr>
          <p:cNvSpPr>
            <a:spLocks noGrp="1"/>
          </p:cNvSpPr>
          <p:nvPr>
            <p:ph type="title"/>
          </p:nvPr>
        </p:nvSpPr>
        <p:spPr>
          <a:xfrm>
            <a:off x="630936" y="264184"/>
            <a:ext cx="3429000" cy="1719072"/>
          </a:xfrm>
        </p:spPr>
        <p:txBody>
          <a:bodyPr vert="horz" lIns="91440" tIns="45720" rIns="91440" bIns="45720" rtlCol="0" anchor="b">
            <a:normAutofit/>
          </a:bodyPr>
          <a:lstStyle/>
          <a:p>
            <a:r>
              <a:rPr lang="en-US" sz="3400" b="1" i="0" kern="1200" dirty="0">
                <a:solidFill>
                  <a:schemeClr val="tx1"/>
                </a:solidFill>
                <a:effectLst/>
                <a:latin typeface="+mj-lt"/>
                <a:ea typeface="+mj-ea"/>
                <a:cs typeface="+mj-cs"/>
              </a:rPr>
              <a:t>Minimum vs Living Wages in GTA (2021-2022)</a:t>
            </a:r>
            <a:endParaRPr kumimoji="1" lang="en-US" altLang="zh-CN" sz="3400" b="1" kern="1200" dirty="0">
              <a:solidFill>
                <a:schemeClr val="tx1"/>
              </a:solidFill>
              <a:latin typeface="+mj-lt"/>
              <a:ea typeface="+mj-ea"/>
              <a:cs typeface="+mj-cs"/>
            </a:endParaRPr>
          </a:p>
        </p:txBody>
      </p:sp>
      <p:sp>
        <p:nvSpPr>
          <p:cNvPr id="3" name="文本框 2">
            <a:extLst>
              <a:ext uri="{FF2B5EF4-FFF2-40B4-BE49-F238E27FC236}">
                <a16:creationId xmlns:a16="http://schemas.microsoft.com/office/drawing/2014/main" id="{D1A77B73-2741-9176-B7AA-DBA6893FD158}"/>
              </a:ext>
            </a:extLst>
          </p:cNvPr>
          <p:cNvSpPr txBox="1"/>
          <p:nvPr/>
        </p:nvSpPr>
        <p:spPr>
          <a:xfrm>
            <a:off x="589843" y="2128769"/>
            <a:ext cx="3429000" cy="3662007"/>
          </a:xfrm>
          <a:prstGeom prst="rect">
            <a:avLst/>
          </a:prstGeom>
        </p:spPr>
        <p:txBody>
          <a:bodyPr vert="horz" lIns="91440" tIns="45720" rIns="91440" bIns="45720" rtlCol="0" anchor="t">
            <a:noAutofit/>
          </a:bodyPr>
          <a:lstStyle/>
          <a:p>
            <a:pPr marL="342900" indent="-228600">
              <a:lnSpc>
                <a:spcPct val="90000"/>
              </a:lnSpc>
              <a:buFont typeface="Arial" panose="020B0604020202020204" pitchFamily="34" charset="0"/>
              <a:buChar char="•"/>
            </a:pPr>
            <a:r>
              <a:rPr lang="en-US" sz="1500" b="1" i="0" dirty="0">
                <a:effectLst/>
              </a:rPr>
              <a:t>The minimum wage in the GTA regions ranges from $14.35 to $15.50 per hour in 2021-2022, while the living wage, which is the hourly rate needed to cover the basic expenses of a family, ranges from $18.60 to $22.08 per hour.</a:t>
            </a:r>
          </a:p>
          <a:p>
            <a:pPr marL="342900" indent="-228600">
              <a:lnSpc>
                <a:spcPct val="90000"/>
              </a:lnSpc>
              <a:spcBef>
                <a:spcPts val="600"/>
              </a:spcBef>
              <a:spcAft>
                <a:spcPts val="600"/>
              </a:spcAft>
              <a:buFont typeface="Arial" panose="020B0604020202020204" pitchFamily="34" charset="0"/>
              <a:buChar char="•"/>
            </a:pPr>
            <a:r>
              <a:rPr lang="en-US" sz="1500" b="1" i="0" dirty="0">
                <a:effectLst/>
              </a:rPr>
              <a:t>The living wage is significantly higher than the minimum wage, indicating that many workers in the GTA may struggle to make ends meet, even when employed.</a:t>
            </a:r>
          </a:p>
          <a:p>
            <a:pPr marL="342900" indent="-228600">
              <a:lnSpc>
                <a:spcPct val="90000"/>
              </a:lnSpc>
              <a:buFont typeface="Arial" panose="020B0604020202020204" pitchFamily="34" charset="0"/>
              <a:buChar char="•"/>
            </a:pPr>
            <a:r>
              <a:rPr lang="en-US" sz="1500" b="1" i="0" dirty="0">
                <a:effectLst/>
              </a:rPr>
              <a:t>The difference between the minimum and living wages is largest in the Peel region, where the living wage is $22.08 per hour, compared to the minimum wage of $14.35 per hour.</a:t>
            </a:r>
          </a:p>
          <a:p>
            <a:pPr marL="742950" lvl="1" indent="-228600">
              <a:lnSpc>
                <a:spcPct val="90000"/>
              </a:lnSpc>
              <a:spcAft>
                <a:spcPts val="600"/>
              </a:spcAft>
              <a:buFont typeface="Arial" panose="020B0604020202020204" pitchFamily="34" charset="0"/>
              <a:buChar char="•"/>
            </a:pPr>
            <a:endParaRPr lang="en-US" altLang="zh-CN" sz="1500" dirty="0"/>
          </a:p>
          <a:p>
            <a:pPr indent="-228600">
              <a:lnSpc>
                <a:spcPct val="90000"/>
              </a:lnSpc>
              <a:spcAft>
                <a:spcPts val="600"/>
              </a:spcAft>
              <a:buFont typeface="Arial" panose="020B0604020202020204" pitchFamily="34" charset="0"/>
              <a:buChar char="•"/>
            </a:pPr>
            <a:endParaRPr kumimoji="1" lang="en-US" altLang="zh-CN" sz="1500" dirty="0"/>
          </a:p>
        </p:txBody>
      </p:sp>
      <p:sp>
        <p:nvSpPr>
          <p:cNvPr id="5" name="TextBox 4">
            <a:extLst>
              <a:ext uri="{FF2B5EF4-FFF2-40B4-BE49-F238E27FC236}">
                <a16:creationId xmlns:a16="http://schemas.microsoft.com/office/drawing/2014/main" id="{E9143D4F-F677-1CDE-BD45-B7292A60360E}"/>
              </a:ext>
            </a:extLst>
          </p:cNvPr>
          <p:cNvSpPr txBox="1"/>
          <p:nvPr/>
        </p:nvSpPr>
        <p:spPr>
          <a:xfrm>
            <a:off x="7700267" y="5475149"/>
            <a:ext cx="4385238" cy="584775"/>
          </a:xfrm>
          <a:prstGeom prst="rect">
            <a:avLst/>
          </a:prstGeom>
          <a:noFill/>
        </p:spPr>
        <p:txBody>
          <a:bodyPr wrap="square">
            <a:spAutoFit/>
          </a:bodyPr>
          <a:lstStyle/>
          <a:p>
            <a:pPr algn="l"/>
            <a:r>
              <a:rPr lang="en-US" sz="1600" b="1" i="0" dirty="0">
                <a:solidFill>
                  <a:srgbClr val="252423"/>
                </a:solidFill>
                <a:effectLst/>
                <a:latin typeface="Segoe UI" panose="020B0502040204020203" pitchFamily="34" charset="0"/>
              </a:rPr>
              <a:t>Sources: </a:t>
            </a:r>
            <a:r>
              <a:rPr lang="en-US" sz="1600" b="0" i="0" u="sng" dirty="0">
                <a:solidFill>
                  <a:srgbClr val="252423"/>
                </a:solidFill>
                <a:effectLst/>
                <a:latin typeface="Segoe UI" panose="020B0502040204020203" pitchFamily="34" charset="0"/>
                <a:hlinkClick r:id="rId2"/>
              </a:rPr>
              <a:t>2021</a:t>
            </a:r>
            <a:r>
              <a:rPr lang="en-US" sz="1600" u="sng" dirty="0">
                <a:solidFill>
                  <a:srgbClr val="252423"/>
                </a:solidFill>
                <a:latin typeface="Segoe UI" panose="020B0502040204020203" pitchFamily="34" charset="0"/>
              </a:rPr>
              <a:t>,</a:t>
            </a:r>
            <a:r>
              <a:rPr lang="en-US" sz="1600" b="0" i="0" dirty="0">
                <a:solidFill>
                  <a:srgbClr val="252423"/>
                </a:solidFill>
                <a:effectLst/>
                <a:latin typeface="Segoe UI" panose="020B0502040204020203" pitchFamily="34" charset="0"/>
              </a:rPr>
              <a:t> </a:t>
            </a:r>
            <a:r>
              <a:rPr lang="en-US" sz="1600" b="0" i="0" u="sng" dirty="0">
                <a:solidFill>
                  <a:srgbClr val="252423"/>
                </a:solidFill>
                <a:effectLst/>
                <a:latin typeface="Segoe UI" panose="020B0502040204020203" pitchFamily="34" charset="0"/>
                <a:hlinkClick r:id="rId3"/>
              </a:rPr>
              <a:t>2022 Living Wages</a:t>
            </a:r>
            <a:endParaRPr lang="en-US" sz="1600" b="0" i="0" dirty="0">
              <a:solidFill>
                <a:srgbClr val="252423"/>
              </a:solidFill>
              <a:effectLst/>
              <a:latin typeface="Segoe UI" panose="020B0502040204020203" pitchFamily="34" charset="0"/>
            </a:endParaRPr>
          </a:p>
          <a:p>
            <a:pPr algn="l"/>
            <a:r>
              <a:rPr lang="en-US" sz="1600" dirty="0">
                <a:solidFill>
                  <a:srgbClr val="252423"/>
                </a:solidFill>
                <a:latin typeface="Segoe UI" panose="020B0502040204020203" pitchFamily="34" charset="0"/>
              </a:rPr>
              <a:t>             </a:t>
            </a:r>
            <a:r>
              <a:rPr lang="en-US" sz="1600" u="sng" dirty="0">
                <a:solidFill>
                  <a:srgbClr val="252423"/>
                </a:solidFill>
                <a:latin typeface="Segoe UI" panose="020B0502040204020203" pitchFamily="34" charset="0"/>
                <a:hlinkClick r:id="rId4"/>
              </a:rPr>
              <a:t> </a:t>
            </a:r>
            <a:r>
              <a:rPr lang="en-US" sz="1600" b="0" i="0" u="sng" dirty="0">
                <a:solidFill>
                  <a:srgbClr val="252423"/>
                </a:solidFill>
                <a:effectLst/>
                <a:latin typeface="Segoe UI" panose="020B0502040204020203" pitchFamily="34" charset="0"/>
                <a:hlinkClick r:id="rId4"/>
              </a:rPr>
              <a:t>2021 - 2022 Minimum Wages</a:t>
            </a:r>
            <a:endParaRPr lang="en-US" sz="1600" b="0" i="0" dirty="0">
              <a:solidFill>
                <a:srgbClr val="252423"/>
              </a:solidFill>
              <a:effectLst/>
              <a:latin typeface="Segoe UI" panose="020B0502040204020203" pitchFamily="34" charset="0"/>
            </a:endParaRPr>
          </a:p>
        </p:txBody>
      </p:sp>
      <p:pic>
        <p:nvPicPr>
          <p:cNvPr id="6" name="Picture 5">
            <a:extLst>
              <a:ext uri="{FF2B5EF4-FFF2-40B4-BE49-F238E27FC236}">
                <a16:creationId xmlns:a16="http://schemas.microsoft.com/office/drawing/2014/main" id="{AA960A6D-137F-C190-B3D0-50B76A1CC3A3}"/>
              </a:ext>
            </a:extLst>
          </p:cNvPr>
          <p:cNvPicPr>
            <a:picLocks noChangeAspect="1"/>
          </p:cNvPicPr>
          <p:nvPr/>
        </p:nvPicPr>
        <p:blipFill>
          <a:blip r:embed="rId5"/>
          <a:srcRect t="1125" b="10707"/>
          <a:stretch/>
        </p:blipFill>
        <p:spPr>
          <a:xfrm>
            <a:off x="4059936" y="1123720"/>
            <a:ext cx="7794103" cy="3977089"/>
          </a:xfrm>
          <a:prstGeom prst="rect">
            <a:avLst/>
          </a:prstGeom>
        </p:spPr>
      </p:pic>
    </p:spTree>
    <p:extLst>
      <p:ext uri="{BB962C8B-B14F-4D97-AF65-F5344CB8AC3E}">
        <p14:creationId xmlns:p14="http://schemas.microsoft.com/office/powerpoint/2010/main" val="4056656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8B46AB5A-EBDE-6CE4-1E9F-5DF97EDEBDF8}"/>
              </a:ext>
            </a:extLst>
          </p:cNvPr>
          <p:cNvSpPr>
            <a:spLocks noGrp="1"/>
          </p:cNvSpPr>
          <p:nvPr>
            <p:ph type="title"/>
          </p:nvPr>
        </p:nvSpPr>
        <p:spPr>
          <a:xfrm>
            <a:off x="630936" y="639520"/>
            <a:ext cx="3429000" cy="1719072"/>
          </a:xfrm>
        </p:spPr>
        <p:txBody>
          <a:bodyPr anchor="b">
            <a:normAutofit/>
          </a:bodyPr>
          <a:lstStyle/>
          <a:p>
            <a:r>
              <a:rPr lang="en-US" sz="4600" b="1"/>
              <a:t>Living Wage Prediction</a:t>
            </a:r>
          </a:p>
        </p:txBody>
      </p:sp>
      <p:sp>
        <p:nvSpPr>
          <p:cNvPr id="3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A330FD81-9B26-672A-BF97-9DAB3C4CB13C}"/>
              </a:ext>
            </a:extLst>
          </p:cNvPr>
          <p:cNvSpPr>
            <a:spLocks noGrp="1" noChangeArrowheads="1"/>
          </p:cNvSpPr>
          <p:nvPr>
            <p:ph idx="1"/>
          </p:nvPr>
        </p:nvSpPr>
        <p:spPr bwMode="auto">
          <a:xfrm>
            <a:off x="630936" y="2807208"/>
            <a:ext cx="3429000" cy="34107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latin typeface="Arial" panose="020B0604020202020204" pitchFamily="34" charset="0"/>
              </a:rPr>
              <a:t>Living Wage Predictions for 2030 and 2040</a:t>
            </a:r>
            <a:r>
              <a:rPr kumimoji="0" lang="en-US" altLang="en-US" sz="1500" b="0" i="0" u="none" strike="noStrike" cap="none" normalizeH="0" baseline="0">
                <a:ln>
                  <a:noFill/>
                </a:ln>
                <a:effectLst/>
                <a:latin typeface="Arial" panose="020B0604020202020204" pitchFamily="34" charset="0"/>
              </a:rPr>
              <a:t>: Both linear regression and random forest models indicate rising living wage requirements across regions, with York and Toronto projected to have the highest increases.</a:t>
            </a:r>
          </a:p>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latin typeface="Arial" panose="020B0604020202020204" pitchFamily="34" charset="0"/>
              </a:rPr>
              <a:t>Model Comparison</a:t>
            </a:r>
            <a:r>
              <a:rPr kumimoji="0" lang="en-US" altLang="en-US" sz="1500" b="0" i="0" u="none" strike="noStrike" cap="none" normalizeH="0" baseline="0">
                <a:ln>
                  <a:noFill/>
                </a:ln>
                <a:effectLst/>
                <a:latin typeface="Arial" panose="020B0604020202020204" pitchFamily="34" charset="0"/>
              </a:rPr>
              <a:t>: Linear regression provides a smooth trend for future wages, while random forest predictions remain consistent across years, reflecting model differences in handling linear trends.</a:t>
            </a:r>
          </a:p>
        </p:txBody>
      </p:sp>
      <p:pic>
        <p:nvPicPr>
          <p:cNvPr id="5" name="Content Placeholder 4" descr="A graph of different colored lines&#10;&#10;Description automatically generated">
            <a:extLst>
              <a:ext uri="{FF2B5EF4-FFF2-40B4-BE49-F238E27FC236}">
                <a16:creationId xmlns:a16="http://schemas.microsoft.com/office/drawing/2014/main" id="{5ED22903-7378-2DDC-7EA9-123F1905790D}"/>
              </a:ext>
            </a:extLst>
          </p:cNvPr>
          <p:cNvPicPr>
            <a:picLocks noChangeAspect="1"/>
          </p:cNvPicPr>
          <p:nvPr/>
        </p:nvPicPr>
        <p:blipFill>
          <a:blip r:embed="rId2"/>
          <a:stretch>
            <a:fillRect/>
          </a:stretch>
        </p:blipFill>
        <p:spPr>
          <a:xfrm>
            <a:off x="4654296" y="1288847"/>
            <a:ext cx="6903720" cy="4280306"/>
          </a:xfrm>
          <a:prstGeom prst="rect">
            <a:avLst/>
          </a:prstGeom>
        </p:spPr>
      </p:pic>
      <p:sp>
        <p:nvSpPr>
          <p:cNvPr id="8" name="TextBox 7">
            <a:extLst>
              <a:ext uri="{FF2B5EF4-FFF2-40B4-BE49-F238E27FC236}">
                <a16:creationId xmlns:a16="http://schemas.microsoft.com/office/drawing/2014/main" id="{5570919D-91A8-FE59-06BC-9DF218B32166}"/>
              </a:ext>
            </a:extLst>
          </p:cNvPr>
          <p:cNvSpPr txBox="1"/>
          <p:nvPr/>
        </p:nvSpPr>
        <p:spPr>
          <a:xfrm>
            <a:off x="502024" y="6217920"/>
            <a:ext cx="4893733" cy="338554"/>
          </a:xfrm>
          <a:prstGeom prst="rect">
            <a:avLst/>
          </a:prstGeom>
          <a:noFill/>
        </p:spPr>
        <p:txBody>
          <a:bodyPr wrap="square">
            <a:spAutoFit/>
          </a:bodyPr>
          <a:lstStyle/>
          <a:p>
            <a:r>
              <a:rPr lang="en-IN" sz="1600" b="1" dirty="0"/>
              <a:t>Source:</a:t>
            </a:r>
            <a:r>
              <a:rPr lang="en-IN" sz="1600" dirty="0"/>
              <a:t> </a:t>
            </a:r>
            <a:r>
              <a:rPr lang="en-IN" sz="1600" dirty="0">
                <a:hlinkClick r:id="rId3"/>
              </a:rPr>
              <a:t>Minimum wages</a:t>
            </a:r>
            <a:r>
              <a:rPr lang="en-IN" sz="1600" dirty="0"/>
              <a:t> and </a:t>
            </a:r>
            <a:r>
              <a:rPr lang="en-IN" sz="1600" dirty="0">
                <a:hlinkClick r:id="rId4"/>
              </a:rPr>
              <a:t>Living wages</a:t>
            </a:r>
            <a:endParaRPr lang="en-IN" sz="1600" dirty="0"/>
          </a:p>
        </p:txBody>
      </p:sp>
      <p:pic>
        <p:nvPicPr>
          <p:cNvPr id="3" name="Picture 2">
            <a:extLst>
              <a:ext uri="{FF2B5EF4-FFF2-40B4-BE49-F238E27FC236}">
                <a16:creationId xmlns:a16="http://schemas.microsoft.com/office/drawing/2014/main" id="{E38496A2-D43F-1569-B3FB-CBE33C4AD2A3}"/>
              </a:ext>
            </a:extLst>
          </p:cNvPr>
          <p:cNvPicPr>
            <a:picLocks noChangeAspect="1"/>
          </p:cNvPicPr>
          <p:nvPr/>
        </p:nvPicPr>
        <p:blipFill>
          <a:blip r:embed="rId5"/>
          <a:stretch>
            <a:fillRect/>
          </a:stretch>
        </p:blipFill>
        <p:spPr>
          <a:xfrm>
            <a:off x="5395756" y="5149737"/>
            <a:ext cx="828773" cy="313929"/>
          </a:xfrm>
          <a:prstGeom prst="rect">
            <a:avLst/>
          </a:prstGeom>
        </p:spPr>
      </p:pic>
    </p:spTree>
    <p:extLst>
      <p:ext uri="{BB962C8B-B14F-4D97-AF65-F5344CB8AC3E}">
        <p14:creationId xmlns:p14="http://schemas.microsoft.com/office/powerpoint/2010/main" val="2340997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75FD-70E3-6FEF-4589-F00193EA4C1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50CA52D-F215-FD52-D3C1-94C9B2041AD3}"/>
              </a:ext>
            </a:extLst>
          </p:cNvPr>
          <p:cNvSpPr>
            <a:spLocks noGrp="1"/>
          </p:cNvSpPr>
          <p:nvPr>
            <p:ph type="title"/>
          </p:nvPr>
        </p:nvSpPr>
        <p:spPr>
          <a:xfrm>
            <a:off x="630936" y="430200"/>
            <a:ext cx="3429000" cy="1719072"/>
          </a:xfrm>
        </p:spPr>
        <p:txBody>
          <a:bodyPr vert="horz" lIns="91440" tIns="45720" rIns="91440" bIns="45720" rtlCol="0" anchor="b">
            <a:normAutofit/>
          </a:bodyPr>
          <a:lstStyle/>
          <a:p>
            <a:r>
              <a:rPr lang="en-US" sz="3000" i="0" kern="1200" dirty="0">
                <a:solidFill>
                  <a:schemeClr val="tx1"/>
                </a:solidFill>
                <a:effectLst/>
                <a:latin typeface="+mj-lt"/>
                <a:ea typeface="+mj-ea"/>
                <a:cs typeface="+mj-cs"/>
              </a:rPr>
              <a:t>Prevalence of Low Income Based on LICO-AT (%)</a:t>
            </a:r>
            <a:endParaRPr kumimoji="1" lang="en-US" altLang="zh-CN" sz="3000" kern="1200" dirty="0">
              <a:solidFill>
                <a:schemeClr val="tx1"/>
              </a:solidFill>
              <a:latin typeface="+mj-lt"/>
              <a:ea typeface="+mj-ea"/>
              <a:cs typeface="+mj-cs"/>
            </a:endParaRPr>
          </a:p>
        </p:txBody>
      </p:sp>
      <p:sp>
        <p:nvSpPr>
          <p:cNvPr id="3" name="文本框 2">
            <a:extLst>
              <a:ext uri="{FF2B5EF4-FFF2-40B4-BE49-F238E27FC236}">
                <a16:creationId xmlns:a16="http://schemas.microsoft.com/office/drawing/2014/main" id="{86084484-DB9F-3AB3-133D-20C187022CE1}"/>
              </a:ext>
            </a:extLst>
          </p:cNvPr>
          <p:cNvSpPr txBox="1"/>
          <p:nvPr/>
        </p:nvSpPr>
        <p:spPr>
          <a:xfrm>
            <a:off x="465683" y="2347790"/>
            <a:ext cx="3429000" cy="3410712"/>
          </a:xfrm>
          <a:prstGeom prst="rect">
            <a:avLst/>
          </a:prstGeom>
        </p:spPr>
        <p:txBody>
          <a:bodyPr vert="horz" lIns="91440" tIns="45720" rIns="91440" bIns="45720" rtlCol="0" anchor="t">
            <a:noAutofit/>
          </a:bodyPr>
          <a:lstStyle/>
          <a:p>
            <a:pPr marL="342900" indent="-228600">
              <a:lnSpc>
                <a:spcPct val="90000"/>
              </a:lnSpc>
              <a:spcAft>
                <a:spcPts val="600"/>
              </a:spcAft>
              <a:buFont typeface="Arial" panose="020B0604020202020204" pitchFamily="34" charset="0"/>
              <a:buChar char="•"/>
            </a:pPr>
            <a:r>
              <a:rPr lang="en-US" sz="1400" b="1" i="0" dirty="0">
                <a:effectLst/>
              </a:rPr>
              <a:t>The data shows that children and youth (0-17 years) have the highest prevalence of low income based on the LICO-AT measure, ranging from 7.7% in York to 9.8% in Peel.</a:t>
            </a:r>
          </a:p>
          <a:p>
            <a:pPr marL="342900" indent="-228600">
              <a:lnSpc>
                <a:spcPct val="90000"/>
              </a:lnSpc>
              <a:spcAft>
                <a:spcPts val="600"/>
              </a:spcAft>
              <a:buFont typeface="Arial" panose="020B0604020202020204" pitchFamily="34" charset="0"/>
              <a:buChar char="•"/>
            </a:pPr>
            <a:r>
              <a:rPr lang="en-US" sz="1400" b="1" i="0" dirty="0">
                <a:effectLst/>
              </a:rPr>
              <a:t>This suggests that families with children in the GTA are disproportionately affected by low income, which can have significant impacts on child development and well-being.</a:t>
            </a:r>
          </a:p>
          <a:p>
            <a:pPr marL="342900" indent="-228600">
              <a:lnSpc>
                <a:spcPct val="90000"/>
              </a:lnSpc>
              <a:spcAft>
                <a:spcPts val="600"/>
              </a:spcAft>
              <a:buFont typeface="Arial" panose="020B0604020202020204" pitchFamily="34" charset="0"/>
              <a:buChar char="•"/>
            </a:pPr>
            <a:r>
              <a:rPr lang="en-US" sz="1400" b="1" i="0" dirty="0">
                <a:effectLst/>
              </a:rPr>
              <a:t>The lower rates for the 18-64 and 65+ age groups indicate that government programs and policies may be more effective at supporting these demographics, but there is still room for improvement in reducing low-income levels across all age groups.</a:t>
            </a:r>
            <a:endParaRPr lang="en-US" altLang="zh-CN" sz="1400" b="1" dirty="0"/>
          </a:p>
        </p:txBody>
      </p:sp>
      <p:sp>
        <p:nvSpPr>
          <p:cNvPr id="5" name="TextBox 4">
            <a:extLst>
              <a:ext uri="{FF2B5EF4-FFF2-40B4-BE49-F238E27FC236}">
                <a16:creationId xmlns:a16="http://schemas.microsoft.com/office/drawing/2014/main" id="{49D5E53F-EC25-B975-9EF9-DF202D54A331}"/>
              </a:ext>
            </a:extLst>
          </p:cNvPr>
          <p:cNvSpPr txBox="1"/>
          <p:nvPr/>
        </p:nvSpPr>
        <p:spPr>
          <a:xfrm>
            <a:off x="8471971" y="6253827"/>
            <a:ext cx="3089093" cy="338554"/>
          </a:xfrm>
          <a:prstGeom prst="rect">
            <a:avLst/>
          </a:prstGeom>
          <a:noFill/>
        </p:spPr>
        <p:txBody>
          <a:bodyPr wrap="square">
            <a:spAutoFit/>
          </a:bodyPr>
          <a:lstStyle/>
          <a:p>
            <a:r>
              <a:rPr lang="en-IN" sz="1600" b="1" i="0" dirty="0">
                <a:solidFill>
                  <a:srgbClr val="252423"/>
                </a:solidFill>
                <a:effectLst/>
                <a:latin typeface="Segoe UI" panose="020B0502040204020203" pitchFamily="34" charset="0"/>
              </a:rPr>
              <a:t>Source: </a:t>
            </a:r>
            <a:r>
              <a:rPr lang="en-IN" sz="1600" b="0" i="0" u="sng" dirty="0">
                <a:effectLst/>
                <a:latin typeface="Segoe UI" panose="020B0502040204020203" pitchFamily="34" charset="0"/>
                <a:hlinkClick r:id="rId2"/>
              </a:rPr>
              <a:t>LICO-AT (Census 2021)</a:t>
            </a:r>
            <a:endParaRPr lang="en-IN" sz="1600" dirty="0"/>
          </a:p>
        </p:txBody>
      </p:sp>
      <p:pic>
        <p:nvPicPr>
          <p:cNvPr id="6" name="Picture 5">
            <a:extLst>
              <a:ext uri="{FF2B5EF4-FFF2-40B4-BE49-F238E27FC236}">
                <a16:creationId xmlns:a16="http://schemas.microsoft.com/office/drawing/2014/main" id="{6D7F2226-9D8A-1AAD-A3E2-E823ACD24CBF}"/>
              </a:ext>
            </a:extLst>
          </p:cNvPr>
          <p:cNvPicPr>
            <a:picLocks noChangeAspect="1"/>
          </p:cNvPicPr>
          <p:nvPr/>
        </p:nvPicPr>
        <p:blipFill>
          <a:blip r:embed="rId3"/>
          <a:stretch>
            <a:fillRect/>
          </a:stretch>
        </p:blipFill>
        <p:spPr>
          <a:xfrm>
            <a:off x="4059936" y="639520"/>
            <a:ext cx="7997445" cy="5317501"/>
          </a:xfrm>
          <a:prstGeom prst="rect">
            <a:avLst/>
          </a:prstGeom>
        </p:spPr>
      </p:pic>
    </p:spTree>
    <p:extLst>
      <p:ext uri="{BB962C8B-B14F-4D97-AF65-F5344CB8AC3E}">
        <p14:creationId xmlns:p14="http://schemas.microsoft.com/office/powerpoint/2010/main" val="504078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9ACB2-23A6-D2A1-514B-47B3D7DA047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2EA5344-3EEE-22B4-E300-794CF8CFF8B4}"/>
              </a:ext>
            </a:extLst>
          </p:cNvPr>
          <p:cNvSpPr>
            <a:spLocks noGrp="1"/>
          </p:cNvSpPr>
          <p:nvPr>
            <p:ph type="title"/>
          </p:nvPr>
        </p:nvSpPr>
        <p:spPr>
          <a:xfrm>
            <a:off x="489994" y="104542"/>
            <a:ext cx="3429000" cy="1719072"/>
          </a:xfrm>
        </p:spPr>
        <p:txBody>
          <a:bodyPr vert="horz" lIns="91440" tIns="45720" rIns="91440" bIns="45720" rtlCol="0" anchor="b">
            <a:normAutofit/>
          </a:bodyPr>
          <a:lstStyle/>
          <a:p>
            <a:r>
              <a:rPr lang="en-US" sz="2600" i="0" kern="1200" dirty="0">
                <a:solidFill>
                  <a:schemeClr val="tx1"/>
                </a:solidFill>
                <a:effectLst/>
                <a:latin typeface="+mj-lt"/>
                <a:ea typeface="+mj-ea"/>
                <a:cs typeface="+mj-cs"/>
              </a:rPr>
              <a:t>Low-Income Measure, After Tax (LIMAT) by Age in GTA (Census 2021)</a:t>
            </a:r>
          </a:p>
        </p:txBody>
      </p:sp>
      <p:sp>
        <p:nvSpPr>
          <p:cNvPr id="3" name="文本框 2">
            <a:extLst>
              <a:ext uri="{FF2B5EF4-FFF2-40B4-BE49-F238E27FC236}">
                <a16:creationId xmlns:a16="http://schemas.microsoft.com/office/drawing/2014/main" id="{4CFCC000-DF0A-BDC0-15E4-1ABFCDA56A36}"/>
              </a:ext>
            </a:extLst>
          </p:cNvPr>
          <p:cNvSpPr txBox="1"/>
          <p:nvPr/>
        </p:nvSpPr>
        <p:spPr>
          <a:xfrm>
            <a:off x="336710" y="2106663"/>
            <a:ext cx="3429000" cy="3410712"/>
          </a:xfrm>
          <a:prstGeom prst="rect">
            <a:avLst/>
          </a:prstGeom>
        </p:spPr>
        <p:txBody>
          <a:bodyPr vert="horz" lIns="91440" tIns="45720" rIns="91440" bIns="45720" rtlCol="0" anchor="t">
            <a:noAutofit/>
          </a:bodyPr>
          <a:lstStyle/>
          <a:p>
            <a:pPr marL="342900" indent="-228600">
              <a:lnSpc>
                <a:spcPct val="90000"/>
              </a:lnSpc>
              <a:spcAft>
                <a:spcPts val="600"/>
              </a:spcAft>
              <a:buFont typeface="Arial" panose="020B0604020202020204" pitchFamily="34" charset="0"/>
              <a:buChar char="•"/>
            </a:pPr>
            <a:r>
              <a:rPr lang="en-US" sz="1400" b="1" i="0" dirty="0">
                <a:effectLst/>
              </a:rPr>
              <a:t>The LIMAT rates are even higher than the LICO-AT rates, highlighting the significant challenge of low income in the GTA, especially for young children.</a:t>
            </a:r>
          </a:p>
          <a:p>
            <a:pPr marL="342900" indent="-228600">
              <a:lnSpc>
                <a:spcPct val="90000"/>
              </a:lnSpc>
              <a:spcAft>
                <a:spcPts val="600"/>
              </a:spcAft>
              <a:buFont typeface="Arial" panose="020B0604020202020204" pitchFamily="34" charset="0"/>
              <a:buChar char="•"/>
            </a:pPr>
            <a:r>
              <a:rPr lang="en-US" sz="1400" b="1" i="0" dirty="0">
                <a:effectLst/>
              </a:rPr>
              <a:t>The LIMAT rate for the 0-5 years age group is over 14% in all three regions, reaching nearly 17% in Toronto, demonstrating the disproportionate burden of poverty on the youngest members of the population.</a:t>
            </a:r>
          </a:p>
          <a:p>
            <a:pPr marL="342900" indent="-228600">
              <a:lnSpc>
                <a:spcPct val="90000"/>
              </a:lnSpc>
              <a:spcAft>
                <a:spcPts val="600"/>
              </a:spcAft>
              <a:buFont typeface="Arial" panose="020B0604020202020204" pitchFamily="34" charset="0"/>
              <a:buChar char="•"/>
            </a:pPr>
            <a:r>
              <a:rPr lang="en-US" sz="1400" b="1" i="0" dirty="0">
                <a:effectLst/>
              </a:rPr>
              <a:t>The lower LIMAT rates for the 18-64 and 65+ age groups suggest that government income support programs may be more effective for these demographics, but there is still a need to address the high levels of low income among children and youth.</a:t>
            </a:r>
          </a:p>
        </p:txBody>
      </p:sp>
      <p:sp>
        <p:nvSpPr>
          <p:cNvPr id="4" name="TextBox 3">
            <a:extLst>
              <a:ext uri="{FF2B5EF4-FFF2-40B4-BE49-F238E27FC236}">
                <a16:creationId xmlns:a16="http://schemas.microsoft.com/office/drawing/2014/main" id="{342C93A9-1D7B-9048-CEF7-98816161EF0A}"/>
              </a:ext>
            </a:extLst>
          </p:cNvPr>
          <p:cNvSpPr txBox="1"/>
          <p:nvPr/>
        </p:nvSpPr>
        <p:spPr>
          <a:xfrm>
            <a:off x="8630287" y="6026124"/>
            <a:ext cx="2949582" cy="338554"/>
          </a:xfrm>
          <a:prstGeom prst="rect">
            <a:avLst/>
          </a:prstGeom>
          <a:noFill/>
        </p:spPr>
        <p:txBody>
          <a:bodyPr wrap="square">
            <a:spAutoFit/>
          </a:bodyPr>
          <a:lstStyle/>
          <a:p>
            <a:r>
              <a:rPr lang="en-IN" sz="1600" b="1" i="0" dirty="0">
                <a:solidFill>
                  <a:srgbClr val="252423"/>
                </a:solidFill>
                <a:effectLst/>
                <a:latin typeface="Segoe UI" panose="020B0502040204020203" pitchFamily="34" charset="0"/>
              </a:rPr>
              <a:t>Source: </a:t>
            </a:r>
            <a:r>
              <a:rPr lang="en-IN" sz="1600" b="0" i="0" u="sng" dirty="0">
                <a:effectLst/>
                <a:latin typeface="Segoe UI" panose="020B0502040204020203" pitchFamily="34" charset="0"/>
                <a:hlinkClick r:id="rId3"/>
              </a:rPr>
              <a:t>LIM-AT (Census 2021)</a:t>
            </a:r>
            <a:endParaRPr lang="en-IN" sz="1600" dirty="0"/>
          </a:p>
        </p:txBody>
      </p:sp>
      <p:pic>
        <p:nvPicPr>
          <p:cNvPr id="7" name="Picture 6">
            <a:extLst>
              <a:ext uri="{FF2B5EF4-FFF2-40B4-BE49-F238E27FC236}">
                <a16:creationId xmlns:a16="http://schemas.microsoft.com/office/drawing/2014/main" id="{0E97EC06-D80C-A381-89C8-3D27F4E4F849}"/>
              </a:ext>
            </a:extLst>
          </p:cNvPr>
          <p:cNvPicPr>
            <a:picLocks noChangeAspect="1"/>
          </p:cNvPicPr>
          <p:nvPr/>
        </p:nvPicPr>
        <p:blipFill>
          <a:blip r:embed="rId4"/>
          <a:stretch>
            <a:fillRect/>
          </a:stretch>
        </p:blipFill>
        <p:spPr>
          <a:xfrm>
            <a:off x="4072278" y="801224"/>
            <a:ext cx="7991192" cy="4716151"/>
          </a:xfrm>
          <a:prstGeom prst="rect">
            <a:avLst/>
          </a:prstGeom>
        </p:spPr>
      </p:pic>
    </p:spTree>
    <p:extLst>
      <p:ext uri="{BB962C8B-B14F-4D97-AF65-F5344CB8AC3E}">
        <p14:creationId xmlns:p14="http://schemas.microsoft.com/office/powerpoint/2010/main" val="3539787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37A4F-6320-97A0-909B-94839050A9A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DF2EF55-7701-BF27-5A5E-F81380FE4321}"/>
              </a:ext>
            </a:extLst>
          </p:cNvPr>
          <p:cNvSpPr>
            <a:spLocks noGrp="1"/>
          </p:cNvSpPr>
          <p:nvPr>
            <p:ph type="title"/>
          </p:nvPr>
        </p:nvSpPr>
        <p:spPr>
          <a:xfrm>
            <a:off x="451596" y="0"/>
            <a:ext cx="8237601" cy="701238"/>
          </a:xfrm>
        </p:spPr>
        <p:txBody>
          <a:bodyPr vert="horz" lIns="91440" tIns="45720" rIns="91440" bIns="45720" rtlCol="0" anchor="b">
            <a:normAutofit/>
          </a:bodyPr>
          <a:lstStyle/>
          <a:p>
            <a:r>
              <a:rPr lang="en-US" sz="3600" b="1" dirty="0"/>
              <a:t>Total</a:t>
            </a:r>
            <a:r>
              <a:rPr lang="en-US" sz="3600" b="1" i="0" kern="1200" dirty="0">
                <a:solidFill>
                  <a:schemeClr val="tx1"/>
                </a:solidFill>
                <a:effectLst/>
                <a:latin typeface="+mj-lt"/>
                <a:ea typeface="+mj-ea"/>
                <a:cs typeface="+mj-cs"/>
              </a:rPr>
              <a:t> Income Levels in GTA (</a:t>
            </a:r>
            <a:r>
              <a:rPr lang="en-US" sz="3600" b="1" dirty="0"/>
              <a:t>Census 2021</a:t>
            </a:r>
            <a:r>
              <a:rPr lang="en-US" sz="3600" b="1" i="0" kern="1200" dirty="0">
                <a:solidFill>
                  <a:schemeClr val="tx1"/>
                </a:solidFill>
                <a:effectLst/>
                <a:latin typeface="+mj-lt"/>
                <a:ea typeface="+mj-ea"/>
                <a:cs typeface="+mj-cs"/>
              </a:rPr>
              <a:t>)</a:t>
            </a:r>
          </a:p>
        </p:txBody>
      </p:sp>
      <p:sp>
        <p:nvSpPr>
          <p:cNvPr id="3" name="TextBox 2">
            <a:extLst>
              <a:ext uri="{FF2B5EF4-FFF2-40B4-BE49-F238E27FC236}">
                <a16:creationId xmlns:a16="http://schemas.microsoft.com/office/drawing/2014/main" id="{03926DE0-48A8-12D9-1770-2422EA182046}"/>
              </a:ext>
            </a:extLst>
          </p:cNvPr>
          <p:cNvSpPr txBox="1"/>
          <p:nvPr/>
        </p:nvSpPr>
        <p:spPr>
          <a:xfrm>
            <a:off x="8243969" y="6064537"/>
            <a:ext cx="4102681" cy="369332"/>
          </a:xfrm>
          <a:prstGeom prst="rect">
            <a:avLst/>
          </a:prstGeom>
          <a:noFill/>
        </p:spPr>
        <p:txBody>
          <a:bodyPr wrap="square">
            <a:spAutoFit/>
          </a:bodyPr>
          <a:lstStyle/>
          <a:p>
            <a:r>
              <a:rPr lang="en-IN" sz="1800" b="1" i="0" dirty="0">
                <a:solidFill>
                  <a:srgbClr val="252423"/>
                </a:solidFill>
                <a:effectLst/>
                <a:cs typeface="Segoe UI" panose="020B0502040204020203" pitchFamily="34" charset="0"/>
              </a:rPr>
              <a:t>Source: </a:t>
            </a:r>
            <a:r>
              <a:rPr lang="en-IN" sz="1800" b="0" i="0" u="sng" dirty="0">
                <a:effectLst/>
                <a:cs typeface="Segoe UI" panose="020B0502040204020203" pitchFamily="34" charset="0"/>
                <a:hlinkClick r:id="rId2"/>
              </a:rPr>
              <a:t>Income Levels 2020</a:t>
            </a:r>
            <a:endParaRPr lang="en-IN" dirty="0">
              <a:cs typeface="Segoe UI" panose="020B0502040204020203" pitchFamily="34" charset="0"/>
            </a:endParaRPr>
          </a:p>
        </p:txBody>
      </p:sp>
      <p:sp>
        <p:nvSpPr>
          <p:cNvPr id="7" name="TextBox 6">
            <a:extLst>
              <a:ext uri="{FF2B5EF4-FFF2-40B4-BE49-F238E27FC236}">
                <a16:creationId xmlns:a16="http://schemas.microsoft.com/office/drawing/2014/main" id="{7EEE16C2-9995-C0AC-2B40-A0158CAFB130}"/>
              </a:ext>
            </a:extLst>
          </p:cNvPr>
          <p:cNvSpPr txBox="1"/>
          <p:nvPr/>
        </p:nvSpPr>
        <p:spPr>
          <a:xfrm>
            <a:off x="487680" y="1275042"/>
            <a:ext cx="3613628" cy="4539704"/>
          </a:xfrm>
          <a:prstGeom prst="rect">
            <a:avLst/>
          </a:prstGeom>
          <a:noFill/>
        </p:spPr>
        <p:txBody>
          <a:bodyPr wrap="square">
            <a:spAutoFit/>
          </a:bodyPr>
          <a:lstStyle/>
          <a:p>
            <a:pPr marL="285750" indent="-285750" algn="l">
              <a:buFont typeface="Arial" panose="020B0604020202020204" pitchFamily="34" charset="0"/>
              <a:buChar char="•"/>
            </a:pPr>
            <a:r>
              <a:rPr lang="en-US" sz="1700" b="1" i="0" dirty="0">
                <a:solidFill>
                  <a:srgbClr val="000000"/>
                </a:solidFill>
                <a:effectLst/>
              </a:rPr>
              <a:t>The total income data shows a similar pattern, with the largest proportion of households (13-17%) earning $50,000 to $59,999.</a:t>
            </a:r>
          </a:p>
          <a:p>
            <a:pPr marL="285750" indent="-285750" algn="l">
              <a:buFont typeface="Arial" panose="020B0604020202020204" pitchFamily="34" charset="0"/>
              <a:buChar char="•"/>
            </a:pPr>
            <a:r>
              <a:rPr lang="en-US" sz="1700" b="1" i="0" dirty="0">
                <a:solidFill>
                  <a:srgbClr val="000000"/>
                </a:solidFill>
                <a:effectLst/>
              </a:rPr>
              <a:t>The proportion of households with total incomes under $10,000 (including losses) is lower than the after-tax income distribution, ranging from 6-10%.</a:t>
            </a:r>
          </a:p>
          <a:p>
            <a:pPr marL="285750" indent="-285750" algn="l">
              <a:buFont typeface="Arial" panose="020B0604020202020204" pitchFamily="34" charset="0"/>
              <a:buChar char="•"/>
            </a:pPr>
            <a:r>
              <a:rPr lang="en-US" sz="1700" b="1" i="0" dirty="0">
                <a:solidFill>
                  <a:srgbClr val="000000"/>
                </a:solidFill>
                <a:effectLst/>
              </a:rPr>
              <a:t>Again, York has a higher proportion of households earning $100,000 and over (17%) compared to Peel and Toronto (13-15%), indicating greater income disparity.</a:t>
            </a:r>
          </a:p>
        </p:txBody>
      </p:sp>
      <p:pic>
        <p:nvPicPr>
          <p:cNvPr id="6" name="Picture 5">
            <a:extLst>
              <a:ext uri="{FF2B5EF4-FFF2-40B4-BE49-F238E27FC236}">
                <a16:creationId xmlns:a16="http://schemas.microsoft.com/office/drawing/2014/main" id="{C0748856-BD35-3755-CBF6-54CCBD1757F7}"/>
              </a:ext>
            </a:extLst>
          </p:cNvPr>
          <p:cNvPicPr>
            <a:picLocks noChangeAspect="1"/>
          </p:cNvPicPr>
          <p:nvPr/>
        </p:nvPicPr>
        <p:blipFill>
          <a:blip r:embed="rId3"/>
          <a:stretch>
            <a:fillRect/>
          </a:stretch>
        </p:blipFill>
        <p:spPr>
          <a:xfrm>
            <a:off x="4295939" y="1091115"/>
            <a:ext cx="7896061" cy="4580915"/>
          </a:xfrm>
          <a:prstGeom prst="rect">
            <a:avLst/>
          </a:prstGeom>
        </p:spPr>
      </p:pic>
    </p:spTree>
    <p:extLst>
      <p:ext uri="{BB962C8B-B14F-4D97-AF65-F5344CB8AC3E}">
        <p14:creationId xmlns:p14="http://schemas.microsoft.com/office/powerpoint/2010/main" val="2293114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696A7-EF40-5D84-3396-A104783D259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F938A22-3AA7-650E-B92B-812C50CF7934}"/>
              </a:ext>
            </a:extLst>
          </p:cNvPr>
          <p:cNvSpPr>
            <a:spLocks noGrp="1"/>
          </p:cNvSpPr>
          <p:nvPr>
            <p:ph type="title"/>
          </p:nvPr>
        </p:nvSpPr>
        <p:spPr>
          <a:xfrm>
            <a:off x="451596" y="0"/>
            <a:ext cx="8237601" cy="701238"/>
          </a:xfrm>
        </p:spPr>
        <p:txBody>
          <a:bodyPr vert="horz" lIns="91440" tIns="45720" rIns="91440" bIns="45720" rtlCol="0" anchor="b">
            <a:normAutofit fontScale="90000"/>
          </a:bodyPr>
          <a:lstStyle/>
          <a:p>
            <a:r>
              <a:rPr lang="en-US" sz="3600" b="1" i="0" kern="1200" dirty="0">
                <a:solidFill>
                  <a:schemeClr val="tx1"/>
                </a:solidFill>
                <a:effectLst/>
                <a:latin typeface="+mj-lt"/>
                <a:ea typeface="+mj-ea"/>
                <a:cs typeface="+mj-cs"/>
              </a:rPr>
              <a:t>After-Tax Income Levels in GTA (</a:t>
            </a:r>
            <a:r>
              <a:rPr lang="en-US" sz="3600" b="1" dirty="0"/>
              <a:t>Census 2021</a:t>
            </a:r>
            <a:r>
              <a:rPr lang="en-US" sz="3600" b="1" i="0" kern="1200" dirty="0">
                <a:solidFill>
                  <a:schemeClr val="tx1"/>
                </a:solidFill>
                <a:effectLst/>
                <a:latin typeface="+mj-lt"/>
                <a:ea typeface="+mj-ea"/>
                <a:cs typeface="+mj-cs"/>
              </a:rPr>
              <a:t>)</a:t>
            </a:r>
          </a:p>
        </p:txBody>
      </p:sp>
      <p:sp>
        <p:nvSpPr>
          <p:cNvPr id="3" name="TextBox 2">
            <a:extLst>
              <a:ext uri="{FF2B5EF4-FFF2-40B4-BE49-F238E27FC236}">
                <a16:creationId xmlns:a16="http://schemas.microsoft.com/office/drawing/2014/main" id="{601598AD-604B-17B9-9D75-9ADF161DEF1C}"/>
              </a:ext>
            </a:extLst>
          </p:cNvPr>
          <p:cNvSpPr txBox="1"/>
          <p:nvPr/>
        </p:nvSpPr>
        <p:spPr>
          <a:xfrm>
            <a:off x="7480453" y="6061907"/>
            <a:ext cx="4102681" cy="369332"/>
          </a:xfrm>
          <a:prstGeom prst="rect">
            <a:avLst/>
          </a:prstGeom>
          <a:noFill/>
        </p:spPr>
        <p:txBody>
          <a:bodyPr wrap="square">
            <a:spAutoFit/>
          </a:bodyPr>
          <a:lstStyle/>
          <a:p>
            <a:r>
              <a:rPr lang="en-US" sz="1800" b="1" i="0" dirty="0">
                <a:solidFill>
                  <a:srgbClr val="252423"/>
                </a:solidFill>
                <a:effectLst/>
              </a:rPr>
              <a:t>Source: </a:t>
            </a:r>
            <a:r>
              <a:rPr lang="en-US" sz="1800" b="0" i="0" u="sng" dirty="0">
                <a:effectLst/>
                <a:hlinkClick r:id="rId2"/>
              </a:rPr>
              <a:t>After Tax Income Level Rates</a:t>
            </a:r>
            <a:endParaRPr lang="en-IN" dirty="0"/>
          </a:p>
        </p:txBody>
      </p:sp>
      <p:pic>
        <p:nvPicPr>
          <p:cNvPr id="5" name="Picture 4">
            <a:extLst>
              <a:ext uri="{FF2B5EF4-FFF2-40B4-BE49-F238E27FC236}">
                <a16:creationId xmlns:a16="http://schemas.microsoft.com/office/drawing/2014/main" id="{C97CF99A-83E7-F980-6ED3-0036785F19D1}"/>
              </a:ext>
            </a:extLst>
          </p:cNvPr>
          <p:cNvPicPr>
            <a:picLocks noChangeAspect="1"/>
          </p:cNvPicPr>
          <p:nvPr/>
        </p:nvPicPr>
        <p:blipFill>
          <a:blip r:embed="rId3"/>
          <a:stretch>
            <a:fillRect/>
          </a:stretch>
        </p:blipFill>
        <p:spPr>
          <a:xfrm>
            <a:off x="4318612" y="799784"/>
            <a:ext cx="7776401" cy="5048088"/>
          </a:xfrm>
          <a:prstGeom prst="rect">
            <a:avLst/>
          </a:prstGeom>
        </p:spPr>
      </p:pic>
      <p:sp>
        <p:nvSpPr>
          <p:cNvPr id="7" name="TextBox 6">
            <a:extLst>
              <a:ext uri="{FF2B5EF4-FFF2-40B4-BE49-F238E27FC236}">
                <a16:creationId xmlns:a16="http://schemas.microsoft.com/office/drawing/2014/main" id="{41CF946D-CD4B-30FB-648C-4997776F5576}"/>
              </a:ext>
            </a:extLst>
          </p:cNvPr>
          <p:cNvSpPr txBox="1"/>
          <p:nvPr/>
        </p:nvSpPr>
        <p:spPr>
          <a:xfrm>
            <a:off x="487680" y="1275042"/>
            <a:ext cx="3613628" cy="5139869"/>
          </a:xfrm>
          <a:prstGeom prst="rect">
            <a:avLst/>
          </a:prstGeom>
          <a:noFill/>
        </p:spPr>
        <p:txBody>
          <a:bodyPr wrap="square">
            <a:spAutoFit/>
          </a:bodyPr>
          <a:lstStyle/>
          <a:p>
            <a:pPr marL="285750" indent="-285750" algn="l">
              <a:buFont typeface="Arial" panose="020B0604020202020204" pitchFamily="34" charset="0"/>
              <a:buChar char="•"/>
            </a:pPr>
            <a:r>
              <a:rPr lang="en-US" sz="1700" b="1" i="0" dirty="0">
                <a:solidFill>
                  <a:srgbClr val="000000"/>
                </a:solidFill>
                <a:effectLst/>
              </a:rPr>
              <a:t>The data shows a concentration of households in the middle-income brackets, with the largest proportion (around 18%) earning $50,000 to $59,999 in after-tax income.</a:t>
            </a:r>
          </a:p>
          <a:p>
            <a:pPr marL="285750" indent="-285750" algn="l">
              <a:buFont typeface="Arial" panose="020B0604020202020204" pitchFamily="34" charset="0"/>
              <a:buChar char="•"/>
            </a:pPr>
            <a:r>
              <a:rPr lang="en-US" sz="1700" b="1" i="0" dirty="0">
                <a:solidFill>
                  <a:srgbClr val="000000"/>
                </a:solidFill>
                <a:effectLst/>
              </a:rPr>
              <a:t>However, a significant portion of households (12-15%) have after-tax incomes under $10,000, including losses, indicating a sizable low-income population in the GTA.</a:t>
            </a:r>
          </a:p>
          <a:p>
            <a:pPr marL="285750" indent="-285750" algn="l">
              <a:spcBef>
                <a:spcPts val="600"/>
              </a:spcBef>
              <a:spcAft>
                <a:spcPts val="600"/>
              </a:spcAft>
              <a:buFont typeface="Arial" panose="020B0604020202020204" pitchFamily="34" charset="0"/>
              <a:buChar char="•"/>
            </a:pPr>
            <a:r>
              <a:rPr lang="en-US" sz="1700" b="1" i="0" dirty="0">
                <a:solidFill>
                  <a:srgbClr val="000000"/>
                </a:solidFill>
                <a:effectLst/>
              </a:rPr>
              <a:t>The higher proportion of households earning $100,000 and over in York (19%) compared to Peel and Toronto (13-14%) suggests greater income inequality across the regions.</a:t>
            </a:r>
          </a:p>
        </p:txBody>
      </p:sp>
    </p:spTree>
    <p:extLst>
      <p:ext uri="{BB962C8B-B14F-4D97-AF65-F5344CB8AC3E}">
        <p14:creationId xmlns:p14="http://schemas.microsoft.com/office/powerpoint/2010/main" val="1529486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036E8-1CC7-4250-4EB3-14E64B96FBE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B0097D7-D644-914D-BC76-72B72017F20E}"/>
              </a:ext>
            </a:extLst>
          </p:cNvPr>
          <p:cNvSpPr>
            <a:spLocks noGrp="1"/>
          </p:cNvSpPr>
          <p:nvPr>
            <p:ph type="title"/>
          </p:nvPr>
        </p:nvSpPr>
        <p:spPr>
          <a:xfrm>
            <a:off x="451596" y="0"/>
            <a:ext cx="8791556" cy="701238"/>
          </a:xfrm>
        </p:spPr>
        <p:txBody>
          <a:bodyPr vert="horz" lIns="91440" tIns="45720" rIns="91440" bIns="45720" rtlCol="0" anchor="b">
            <a:normAutofit fontScale="90000"/>
          </a:bodyPr>
          <a:lstStyle/>
          <a:p>
            <a:r>
              <a:rPr lang="en-US" sz="3600" b="1" dirty="0"/>
              <a:t>Employment</a:t>
            </a:r>
            <a:r>
              <a:rPr lang="en-US" sz="3600" b="1" i="0" kern="1200" dirty="0">
                <a:solidFill>
                  <a:schemeClr val="tx1"/>
                </a:solidFill>
                <a:effectLst/>
                <a:latin typeface="+mj-lt"/>
                <a:ea typeface="+mj-ea"/>
                <a:cs typeface="+mj-cs"/>
              </a:rPr>
              <a:t> Income Levels in GTA (</a:t>
            </a:r>
            <a:r>
              <a:rPr lang="en-US" sz="3600" b="1" dirty="0"/>
              <a:t>Census 2021</a:t>
            </a:r>
            <a:r>
              <a:rPr lang="en-US" sz="3600" b="1" i="0" kern="1200" dirty="0">
                <a:solidFill>
                  <a:schemeClr val="tx1"/>
                </a:solidFill>
                <a:effectLst/>
                <a:latin typeface="+mj-lt"/>
                <a:ea typeface="+mj-ea"/>
                <a:cs typeface="+mj-cs"/>
              </a:rPr>
              <a:t>)</a:t>
            </a:r>
          </a:p>
        </p:txBody>
      </p:sp>
      <p:sp>
        <p:nvSpPr>
          <p:cNvPr id="3" name="TextBox 2">
            <a:extLst>
              <a:ext uri="{FF2B5EF4-FFF2-40B4-BE49-F238E27FC236}">
                <a16:creationId xmlns:a16="http://schemas.microsoft.com/office/drawing/2014/main" id="{5295BF77-2F46-4DFB-E66A-B9BA947238A2}"/>
              </a:ext>
            </a:extLst>
          </p:cNvPr>
          <p:cNvSpPr txBox="1"/>
          <p:nvPr/>
        </p:nvSpPr>
        <p:spPr>
          <a:xfrm>
            <a:off x="7844010" y="6061907"/>
            <a:ext cx="4102681" cy="369332"/>
          </a:xfrm>
          <a:prstGeom prst="rect">
            <a:avLst/>
          </a:prstGeom>
          <a:noFill/>
        </p:spPr>
        <p:txBody>
          <a:bodyPr wrap="square">
            <a:spAutoFit/>
          </a:bodyPr>
          <a:lstStyle/>
          <a:p>
            <a:r>
              <a:rPr lang="en-IN" sz="1800" b="1" i="0" dirty="0">
                <a:solidFill>
                  <a:srgbClr val="252423"/>
                </a:solidFill>
                <a:effectLst/>
                <a:cs typeface="Segoe UI" panose="020B0502040204020203" pitchFamily="34" charset="0"/>
              </a:rPr>
              <a:t>Source: </a:t>
            </a:r>
            <a:r>
              <a:rPr lang="en-IN" sz="1800" b="0" i="0" u="sng" dirty="0">
                <a:effectLst/>
                <a:cs typeface="Segoe UI" panose="020B0502040204020203" pitchFamily="34" charset="0"/>
                <a:hlinkClick r:id="rId2"/>
              </a:rPr>
              <a:t>Income Levels 2020</a:t>
            </a:r>
            <a:endParaRPr lang="en-IN" dirty="0">
              <a:cs typeface="Segoe UI" panose="020B0502040204020203" pitchFamily="34" charset="0"/>
            </a:endParaRPr>
          </a:p>
        </p:txBody>
      </p:sp>
      <p:sp>
        <p:nvSpPr>
          <p:cNvPr id="7" name="TextBox 6">
            <a:extLst>
              <a:ext uri="{FF2B5EF4-FFF2-40B4-BE49-F238E27FC236}">
                <a16:creationId xmlns:a16="http://schemas.microsoft.com/office/drawing/2014/main" id="{DDB2CCE1-CE77-434B-7E67-5BF47A0B0753}"/>
              </a:ext>
            </a:extLst>
          </p:cNvPr>
          <p:cNvSpPr txBox="1"/>
          <p:nvPr/>
        </p:nvSpPr>
        <p:spPr>
          <a:xfrm>
            <a:off x="487680" y="1275042"/>
            <a:ext cx="3613628" cy="5139869"/>
          </a:xfrm>
          <a:prstGeom prst="rect">
            <a:avLst/>
          </a:prstGeom>
          <a:noFill/>
        </p:spPr>
        <p:txBody>
          <a:bodyPr wrap="square">
            <a:spAutoFit/>
          </a:bodyPr>
          <a:lstStyle/>
          <a:p>
            <a:pPr marL="285750" indent="-285750" algn="l">
              <a:buFont typeface="Arial" panose="020B0604020202020204" pitchFamily="34" charset="0"/>
              <a:buChar char="•"/>
            </a:pPr>
            <a:r>
              <a:rPr lang="en-US" sz="1700" b="1" i="0" dirty="0">
                <a:solidFill>
                  <a:srgbClr val="000000"/>
                </a:solidFill>
                <a:effectLst/>
              </a:rPr>
              <a:t>The employment income data reveals a concentration of individuals in the $30,000 to $39,999 income range, accounting for 11-15% across the three regions.</a:t>
            </a:r>
          </a:p>
          <a:p>
            <a:pPr marL="285750" indent="-285750" algn="l">
              <a:buFont typeface="Arial" panose="020B0604020202020204" pitchFamily="34" charset="0"/>
              <a:buChar char="•"/>
            </a:pPr>
            <a:r>
              <a:rPr lang="en-US" sz="1700" b="1" i="0" dirty="0">
                <a:solidFill>
                  <a:srgbClr val="000000"/>
                </a:solidFill>
                <a:effectLst/>
              </a:rPr>
              <a:t>However, a significant proportion of individuals (14-16%) have employment incomes under $5,000 (including losses), suggesting a prevalence of low-wage work in the GTA.</a:t>
            </a:r>
          </a:p>
          <a:p>
            <a:pPr marL="285750" indent="-285750" algn="l">
              <a:buFont typeface="Arial" panose="020B0604020202020204" pitchFamily="34" charset="0"/>
              <a:buChar char="•"/>
            </a:pPr>
            <a:r>
              <a:rPr lang="en-US" sz="1700" b="1" i="0" dirty="0">
                <a:solidFill>
                  <a:srgbClr val="000000"/>
                </a:solidFill>
                <a:effectLst/>
              </a:rPr>
              <a:t>The higher proportion of individuals earning $100,000 and over in York (9%) compared to Peel and Toronto (6-8%) points to a more unequal distribution of high-paying jobs across the GTA.</a:t>
            </a:r>
          </a:p>
        </p:txBody>
      </p:sp>
      <p:pic>
        <p:nvPicPr>
          <p:cNvPr id="6" name="Picture 5">
            <a:extLst>
              <a:ext uri="{FF2B5EF4-FFF2-40B4-BE49-F238E27FC236}">
                <a16:creationId xmlns:a16="http://schemas.microsoft.com/office/drawing/2014/main" id="{90DDFA66-AFAE-0180-7A65-97C65A42CE3F}"/>
              </a:ext>
            </a:extLst>
          </p:cNvPr>
          <p:cNvPicPr>
            <a:picLocks noChangeAspect="1"/>
          </p:cNvPicPr>
          <p:nvPr/>
        </p:nvPicPr>
        <p:blipFill>
          <a:blip r:embed="rId3"/>
          <a:stretch>
            <a:fillRect/>
          </a:stretch>
        </p:blipFill>
        <p:spPr>
          <a:xfrm>
            <a:off x="4162636" y="965642"/>
            <a:ext cx="8029364" cy="4542792"/>
          </a:xfrm>
          <a:prstGeom prst="rect">
            <a:avLst/>
          </a:prstGeom>
        </p:spPr>
      </p:pic>
    </p:spTree>
    <p:extLst>
      <p:ext uri="{BB962C8B-B14F-4D97-AF65-F5344CB8AC3E}">
        <p14:creationId xmlns:p14="http://schemas.microsoft.com/office/powerpoint/2010/main" val="3182853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86670-8C60-65D6-D097-BA573494436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1B37B6E-7DF7-5C1A-7C6E-4998D3AADEB3}"/>
              </a:ext>
            </a:extLst>
          </p:cNvPr>
          <p:cNvSpPr>
            <a:spLocks noGrp="1"/>
          </p:cNvSpPr>
          <p:nvPr>
            <p:ph type="title"/>
          </p:nvPr>
        </p:nvSpPr>
        <p:spPr>
          <a:xfrm>
            <a:off x="615567" y="388727"/>
            <a:ext cx="10960865" cy="1325563"/>
          </a:xfrm>
        </p:spPr>
        <p:txBody>
          <a:bodyPr vert="horz" lIns="91440" tIns="45720" rIns="91440" bIns="45720" rtlCol="0" anchor="ctr">
            <a:noAutofit/>
          </a:bodyPr>
          <a:lstStyle/>
          <a:p>
            <a:r>
              <a:rPr lang="en-US" sz="4600" i="0" kern="1200" dirty="0">
                <a:solidFill>
                  <a:schemeClr val="tx1"/>
                </a:solidFill>
                <a:effectLst/>
                <a:latin typeface="+mj-lt"/>
                <a:ea typeface="+mj-ea"/>
                <a:cs typeface="+mj-cs"/>
              </a:rPr>
              <a:t>Overall Income Levels in GTA </a:t>
            </a:r>
            <a:r>
              <a:rPr lang="en-US" sz="4600" dirty="0"/>
              <a:t>(Census 2021</a:t>
            </a:r>
            <a:r>
              <a:rPr lang="en-US" sz="4600" i="0" kern="1200" dirty="0">
                <a:solidFill>
                  <a:schemeClr val="tx1"/>
                </a:solidFill>
                <a:effectLst/>
                <a:latin typeface="+mj-lt"/>
                <a:ea typeface="+mj-ea"/>
                <a:cs typeface="+mj-cs"/>
              </a:rPr>
              <a:t>)</a:t>
            </a:r>
          </a:p>
        </p:txBody>
      </p:sp>
      <p:sp>
        <p:nvSpPr>
          <p:cNvPr id="6" name="TextBox 5">
            <a:extLst>
              <a:ext uri="{FF2B5EF4-FFF2-40B4-BE49-F238E27FC236}">
                <a16:creationId xmlns:a16="http://schemas.microsoft.com/office/drawing/2014/main" id="{EE0EE603-524A-0B1E-782D-49F445386D01}"/>
              </a:ext>
            </a:extLst>
          </p:cNvPr>
          <p:cNvSpPr txBox="1"/>
          <p:nvPr/>
        </p:nvSpPr>
        <p:spPr>
          <a:xfrm>
            <a:off x="838200" y="1432192"/>
            <a:ext cx="10515600" cy="4472849"/>
          </a:xfrm>
          <a:prstGeom prst="rect">
            <a:avLst/>
          </a:prstGeom>
        </p:spPr>
        <p:txBody>
          <a:bodyPr vert="horz" lIns="91440" tIns="45720" rIns="91440" bIns="45720" rtlCol="0">
            <a:noAutofit/>
          </a:bodyPr>
          <a:lstStyle/>
          <a:p>
            <a:pPr algn="just" eaLnBrk="0" fontAlgn="base" hangingPunct="0">
              <a:spcBef>
                <a:spcPts val="600"/>
              </a:spcBef>
              <a:spcAft>
                <a:spcPts val="600"/>
              </a:spcAft>
            </a:pPr>
            <a:endParaRPr kumimoji="0" lang="en-US" altLang="en-US" sz="2100" b="1" i="0" u="none" strike="noStrike" cap="none" normalizeH="0" baseline="0" dirty="0">
              <a:ln>
                <a:noFill/>
              </a:ln>
              <a:solidFill>
                <a:srgbClr val="000000"/>
              </a:solidFill>
              <a:effectLst/>
            </a:endParaRPr>
          </a:p>
          <a:p>
            <a:pPr marL="342900" indent="-342900" algn="just">
              <a:spcBef>
                <a:spcPts val="600"/>
              </a:spcBef>
              <a:spcAft>
                <a:spcPts val="600"/>
              </a:spcAft>
              <a:buFont typeface="Arial" panose="020B0604020202020204" pitchFamily="34" charset="0"/>
              <a:buChar char="•"/>
            </a:pPr>
            <a:r>
              <a:rPr lang="en-US" sz="2100" b="1" i="0" dirty="0">
                <a:solidFill>
                  <a:srgbClr val="000000"/>
                </a:solidFill>
                <a:effectLst/>
              </a:rPr>
              <a:t>The income level distributions across the GTA show a mixed picture, with a concentration of households and individuals in the middle-income brackets, a sizable low-income population, and a smaller high-income group.</a:t>
            </a:r>
          </a:p>
          <a:p>
            <a:pPr marL="342900" indent="-342900" algn="just">
              <a:spcBef>
                <a:spcPts val="600"/>
              </a:spcBef>
              <a:spcAft>
                <a:spcPts val="600"/>
              </a:spcAft>
              <a:buFont typeface="Arial" panose="020B0604020202020204" pitchFamily="34" charset="0"/>
              <a:buChar char="•"/>
            </a:pPr>
            <a:r>
              <a:rPr lang="en-US" sz="2100" b="1" i="0" dirty="0">
                <a:solidFill>
                  <a:srgbClr val="000000"/>
                </a:solidFill>
                <a:effectLst/>
              </a:rPr>
              <a:t>Income inequality is a significant issue in the region, with York generally having a higher proportion of high-income households and individuals compared to Peel and Toronto, indicating a need for policies and programs to address challenges faced by both low-income and middle-income segments.</a:t>
            </a:r>
          </a:p>
          <a:p>
            <a:pPr marL="342900" indent="-342900" algn="just">
              <a:spcBef>
                <a:spcPts val="600"/>
              </a:spcBef>
              <a:spcAft>
                <a:spcPts val="600"/>
              </a:spcAft>
              <a:buFont typeface="Arial" panose="020B0604020202020204" pitchFamily="34" charset="0"/>
              <a:buChar char="•"/>
            </a:pPr>
            <a:r>
              <a:rPr lang="en-US" sz="2100" b="1" i="0" dirty="0">
                <a:solidFill>
                  <a:srgbClr val="000000"/>
                </a:solidFill>
                <a:effectLst/>
              </a:rPr>
              <a:t>The data suggests a prevalence of low-wage work in the GTA, with 14-16% of individuals earning under $5,000 from employment.</a:t>
            </a:r>
          </a:p>
          <a:p>
            <a:pPr marL="342900" indent="-342900" algn="just">
              <a:spcBef>
                <a:spcPts val="600"/>
              </a:spcBef>
              <a:spcAft>
                <a:spcPts val="600"/>
              </a:spcAft>
              <a:buFont typeface="Arial" panose="020B0604020202020204" pitchFamily="34" charset="0"/>
              <a:buChar char="•"/>
            </a:pPr>
            <a:r>
              <a:rPr lang="en-US" sz="2100" b="1" i="0" dirty="0">
                <a:solidFill>
                  <a:srgbClr val="000000"/>
                </a:solidFill>
                <a:effectLst/>
              </a:rPr>
              <a:t>The unemployment rates in the GTA range from 12.7% to 13.9%, highlighting the economic challenges faced by many residents.</a:t>
            </a:r>
          </a:p>
          <a:p>
            <a:pPr algn="just" eaLnBrk="0" fontAlgn="base" hangingPunct="0">
              <a:spcBef>
                <a:spcPts val="600"/>
              </a:spcBef>
              <a:spcAft>
                <a:spcPts val="600"/>
              </a:spcAft>
            </a:pPr>
            <a:br>
              <a:rPr kumimoji="0" lang="en-US" altLang="en-US" sz="2100" b="1" i="0" u="none" strike="noStrike" cap="none" normalizeH="0" baseline="0" dirty="0">
                <a:ln>
                  <a:noFill/>
                </a:ln>
                <a:solidFill>
                  <a:schemeClr val="tx1"/>
                </a:solidFill>
                <a:effectLst/>
              </a:rPr>
            </a:br>
            <a:endParaRPr kumimoji="0" lang="en-US" altLang="en-US" sz="21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15530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B2AE3-AEBB-E7A0-A485-9C37017C0DB3}"/>
              </a:ext>
            </a:extLst>
          </p:cNvPr>
          <p:cNvSpPr>
            <a:spLocks noGrp="1"/>
          </p:cNvSpPr>
          <p:nvPr>
            <p:ph type="title"/>
          </p:nvPr>
        </p:nvSpPr>
        <p:spPr>
          <a:xfrm>
            <a:off x="630936" y="639520"/>
            <a:ext cx="3429000" cy="1719072"/>
          </a:xfrm>
        </p:spPr>
        <p:txBody>
          <a:bodyPr anchor="b">
            <a:normAutofit/>
          </a:bodyPr>
          <a:lstStyle/>
          <a:p>
            <a:r>
              <a:rPr lang="en-US" sz="3800"/>
              <a:t>Low Income Levels Prediction</a:t>
            </a:r>
          </a:p>
        </p:txBody>
      </p:sp>
      <p:sp>
        <p:nvSpPr>
          <p:cNvPr id="3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5A7BF068-02B7-49A4-F70F-E21FB892B550}"/>
              </a:ext>
            </a:extLst>
          </p:cNvPr>
          <p:cNvSpPr>
            <a:spLocks noGrp="1" noChangeArrowheads="1"/>
          </p:cNvSpPr>
          <p:nvPr>
            <p:ph idx="1"/>
          </p:nvPr>
        </p:nvSpPr>
        <p:spPr bwMode="auto">
          <a:xfrm>
            <a:off x="630936" y="2807208"/>
            <a:ext cx="3429000" cy="34107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dirty="0">
                <a:ln>
                  <a:noFill/>
                </a:ln>
                <a:effectLst/>
                <a:latin typeface="Arial" panose="020B0604020202020204" pitchFamily="34" charset="0"/>
              </a:rPr>
              <a:t>Low-Income Levels Without Social Mobility</a:t>
            </a:r>
            <a:r>
              <a:rPr kumimoji="0" lang="en-US" altLang="en-US" sz="1500" b="0" i="0" u="none" strike="noStrike" cap="none" normalizeH="0" baseline="0" dirty="0">
                <a:ln>
                  <a:noFill/>
                </a:ln>
                <a:effectLst/>
                <a:latin typeface="Arial" panose="020B0604020202020204" pitchFamily="34" charset="0"/>
              </a:rPr>
              <a:t>: Projections indicate rising low-income levels for Peel and Toronto, with Peel expected to reach over 60% by 2050, highlighting increasing inequality without upward mobility interventions.</a:t>
            </a:r>
          </a:p>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dirty="0">
                <a:ln>
                  <a:noFill/>
                </a:ln>
                <a:effectLst/>
                <a:latin typeface="Arial" panose="020B0604020202020204" pitchFamily="34" charset="0"/>
              </a:rPr>
              <a:t>Regional Disparities</a:t>
            </a:r>
            <a:r>
              <a:rPr kumimoji="0" lang="en-US" altLang="en-US" sz="1500" b="0" i="0" u="none" strike="noStrike" cap="none" normalizeH="0" baseline="0" dirty="0">
                <a:ln>
                  <a:noFill/>
                </a:ln>
                <a:effectLst/>
                <a:latin typeface="Arial" panose="020B0604020202020204" pitchFamily="34" charset="0"/>
              </a:rPr>
              <a:t>: York, Toronto, and Peel show significantly higher low-income projections compared to Durham and Halton, underscoring distinct regional disparities in income distribution.</a:t>
            </a:r>
          </a:p>
        </p:txBody>
      </p:sp>
      <p:pic>
        <p:nvPicPr>
          <p:cNvPr id="5" name="Content Placeholder 4" descr="A graph of a graph showing the number of income levels&#10;&#10;Description automatically generated with medium confidence">
            <a:extLst>
              <a:ext uri="{FF2B5EF4-FFF2-40B4-BE49-F238E27FC236}">
                <a16:creationId xmlns:a16="http://schemas.microsoft.com/office/drawing/2014/main" id="{14B2DE02-BFF9-FCD1-75E3-E7A4480F8A2C}"/>
              </a:ext>
            </a:extLst>
          </p:cNvPr>
          <p:cNvPicPr>
            <a:picLocks noChangeAspect="1"/>
          </p:cNvPicPr>
          <p:nvPr/>
        </p:nvPicPr>
        <p:blipFill>
          <a:blip r:embed="rId2"/>
          <a:stretch>
            <a:fillRect/>
          </a:stretch>
        </p:blipFill>
        <p:spPr>
          <a:xfrm>
            <a:off x="4654296" y="1064476"/>
            <a:ext cx="6903720" cy="4729047"/>
          </a:xfrm>
          <a:prstGeom prst="rect">
            <a:avLst/>
          </a:prstGeom>
        </p:spPr>
      </p:pic>
      <p:sp>
        <p:nvSpPr>
          <p:cNvPr id="7" name="TextBox 6">
            <a:extLst>
              <a:ext uri="{FF2B5EF4-FFF2-40B4-BE49-F238E27FC236}">
                <a16:creationId xmlns:a16="http://schemas.microsoft.com/office/drawing/2014/main" id="{F4966028-58CA-CB97-CBA3-F92CF535891E}"/>
              </a:ext>
            </a:extLst>
          </p:cNvPr>
          <p:cNvSpPr txBox="1"/>
          <p:nvPr/>
        </p:nvSpPr>
        <p:spPr>
          <a:xfrm>
            <a:off x="643278" y="6217920"/>
            <a:ext cx="2177716" cy="338554"/>
          </a:xfrm>
          <a:prstGeom prst="rect">
            <a:avLst/>
          </a:prstGeom>
          <a:noFill/>
        </p:spPr>
        <p:txBody>
          <a:bodyPr wrap="square">
            <a:spAutoFit/>
          </a:bodyPr>
          <a:lstStyle/>
          <a:p>
            <a:r>
              <a:rPr lang="en-IN" sz="1600" b="1" dirty="0"/>
              <a:t>Source: </a:t>
            </a:r>
            <a:r>
              <a:rPr lang="en-IN" sz="1600" dirty="0">
                <a:hlinkClick r:id="rId3"/>
              </a:rPr>
              <a:t>Low Income</a:t>
            </a:r>
            <a:endParaRPr lang="en-IN" sz="1600" dirty="0"/>
          </a:p>
        </p:txBody>
      </p:sp>
    </p:spTree>
    <p:extLst>
      <p:ext uri="{BB962C8B-B14F-4D97-AF65-F5344CB8AC3E}">
        <p14:creationId xmlns:p14="http://schemas.microsoft.com/office/powerpoint/2010/main" val="2740797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531DE0E-193C-484E-BAAA-781ED584BE44}"/>
              </a:ext>
            </a:extLst>
          </p:cNvPr>
          <p:cNvSpPr>
            <a:spLocks noGrp="1"/>
          </p:cNvSpPr>
          <p:nvPr>
            <p:ph type="ctrTitle"/>
          </p:nvPr>
        </p:nvSpPr>
        <p:spPr>
          <a:xfrm>
            <a:off x="638882" y="639193"/>
            <a:ext cx="3571810" cy="3573516"/>
          </a:xfrm>
        </p:spPr>
        <p:txBody>
          <a:bodyPr vert="horz" lIns="91440" tIns="45720" rIns="91440" bIns="45720" rtlCol="0">
            <a:normAutofit/>
          </a:bodyPr>
          <a:lstStyle/>
          <a:p>
            <a:pPr algn="l"/>
            <a:r>
              <a:rPr lang="en-US" altLang="zh-CN" sz="4600" b="1"/>
              <a:t>Population by Canadian Province</a:t>
            </a:r>
            <a:br>
              <a:rPr lang="en-US" altLang="zh-CN" sz="4600"/>
            </a:br>
            <a:endParaRPr kumimoji="1" lang="en-US" altLang="zh-CN" sz="4600"/>
          </a:p>
        </p:txBody>
      </p:sp>
      <p:sp>
        <p:nvSpPr>
          <p:cNvPr id="3" name="副标题 2">
            <a:extLst>
              <a:ext uri="{FF2B5EF4-FFF2-40B4-BE49-F238E27FC236}">
                <a16:creationId xmlns:a16="http://schemas.microsoft.com/office/drawing/2014/main" id="{98A9CC94-B2AF-D641-A3C3-6E69F29F668F}"/>
              </a:ext>
            </a:extLst>
          </p:cNvPr>
          <p:cNvSpPr>
            <a:spLocks noGrp="1"/>
          </p:cNvSpPr>
          <p:nvPr>
            <p:ph type="subTitle" idx="1"/>
          </p:nvPr>
        </p:nvSpPr>
        <p:spPr>
          <a:xfrm>
            <a:off x="4654296" y="4783561"/>
            <a:ext cx="4837358" cy="1559327"/>
          </a:xfrm>
        </p:spPr>
        <p:txBody>
          <a:bodyPr vert="horz" lIns="91440" tIns="45720" rIns="91440" bIns="45720" rtlCol="0">
            <a:normAutofit fontScale="25000" lnSpcReduction="20000"/>
          </a:bodyPr>
          <a:lstStyle/>
          <a:p>
            <a:pPr indent="-228600" algn="l">
              <a:buFont typeface="Arial" panose="020B0604020202020204" pitchFamily="34" charset="0"/>
              <a:buChar char="•"/>
            </a:pPr>
            <a:r>
              <a:rPr lang="en-US" altLang="zh-CN" sz="7200" dirty="0">
                <a:latin typeface="Arial" panose="020B0604020202020204" pitchFamily="34" charset="0"/>
                <a:cs typeface="Arial" panose="020B0604020202020204" pitchFamily="34" charset="0"/>
              </a:rPr>
              <a:t>The bar chart shows the population across various provinces.</a:t>
            </a:r>
          </a:p>
          <a:p>
            <a:pPr indent="-228600" algn="l">
              <a:buFont typeface="Arial" panose="020B0604020202020204" pitchFamily="34" charset="0"/>
              <a:buChar char="•"/>
            </a:pPr>
            <a:r>
              <a:rPr lang="en-US" altLang="zh-CN" sz="7200" dirty="0">
                <a:latin typeface="Arial" panose="020B0604020202020204" pitchFamily="34" charset="0"/>
                <a:cs typeface="Arial" panose="020B0604020202020204" pitchFamily="34" charset="0"/>
              </a:rPr>
              <a:t>Ontario leads significantly, followed by Quebec and British Columbia.</a:t>
            </a:r>
          </a:p>
          <a:p>
            <a:pPr indent="-228600" algn="l">
              <a:buFont typeface="Arial" panose="020B0604020202020204" pitchFamily="34" charset="0"/>
              <a:buChar char="•"/>
            </a:pPr>
            <a:r>
              <a:rPr lang="en-US" altLang="zh-CN" sz="7200" dirty="0">
                <a:latin typeface="Arial" panose="020B0604020202020204" pitchFamily="34" charset="0"/>
                <a:cs typeface="Arial" panose="020B0604020202020204" pitchFamily="34" charset="0"/>
              </a:rPr>
              <a:t>Northwest Territories, Yukon, and Nunavut have the smallest population sums.</a:t>
            </a:r>
          </a:p>
          <a:p>
            <a:pPr indent="-228600" algn="l">
              <a:buFont typeface="Arial" panose="020B0604020202020204" pitchFamily="34" charset="0"/>
              <a:buChar char="•"/>
            </a:pPr>
            <a:r>
              <a:rPr lang="en-US" altLang="zh-CN" sz="7200" dirty="0">
                <a:latin typeface="Arial" panose="020B0604020202020204" pitchFamily="34" charset="0"/>
                <a:cs typeface="Arial" panose="020B0604020202020204" pitchFamily="34" charset="0"/>
              </a:rPr>
              <a:t>Mention the substantial gap between top provinces (e.g., Ontario) versus the others.</a:t>
            </a:r>
          </a:p>
          <a:p>
            <a:pPr indent="-228600" algn="l">
              <a:buFont typeface="Arial" panose="020B0604020202020204" pitchFamily="34" charset="0"/>
              <a:buChar char="•"/>
            </a:pPr>
            <a:endParaRPr kumimoji="1" lang="en-US" altLang="zh-CN" sz="800" dirty="0"/>
          </a:p>
        </p:txBody>
      </p:sp>
      <p:sp>
        <p:nvSpPr>
          <p:cNvPr id="3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descr="图表&#10;&#10;中度可信度描述已自动生成">
            <a:extLst>
              <a:ext uri="{FF2B5EF4-FFF2-40B4-BE49-F238E27FC236}">
                <a16:creationId xmlns:a16="http://schemas.microsoft.com/office/drawing/2014/main" id="{8499FAC2-0C68-114A-9A25-C517488C21B9}"/>
              </a:ext>
            </a:extLst>
          </p:cNvPr>
          <p:cNvPicPr>
            <a:picLocks noChangeAspect="1"/>
          </p:cNvPicPr>
          <p:nvPr/>
        </p:nvPicPr>
        <p:blipFill rotWithShape="1">
          <a:blip r:embed="rId2"/>
          <a:srcRect t="577" b="1"/>
          <a:stretch/>
        </p:blipFill>
        <p:spPr>
          <a:xfrm>
            <a:off x="4501093" y="1454046"/>
            <a:ext cx="6960433" cy="2592546"/>
          </a:xfrm>
          <a:prstGeom prst="rect">
            <a:avLst/>
          </a:prstGeom>
        </p:spPr>
      </p:pic>
      <p:sp>
        <p:nvSpPr>
          <p:cNvPr id="9" name="文本框 8">
            <a:extLst>
              <a:ext uri="{FF2B5EF4-FFF2-40B4-BE49-F238E27FC236}">
                <a16:creationId xmlns:a16="http://schemas.microsoft.com/office/drawing/2014/main" id="{309CA8DB-6781-FF41-9C02-D5DE58DE9A08}"/>
              </a:ext>
            </a:extLst>
          </p:cNvPr>
          <p:cNvSpPr txBox="1"/>
          <p:nvPr/>
        </p:nvSpPr>
        <p:spPr>
          <a:xfrm>
            <a:off x="8293629" y="4212709"/>
            <a:ext cx="3711107" cy="400110"/>
          </a:xfrm>
          <a:prstGeom prst="rect">
            <a:avLst/>
          </a:prstGeom>
          <a:noFill/>
        </p:spPr>
        <p:txBody>
          <a:bodyPr wrap="square" rtlCol="0">
            <a:spAutoFit/>
          </a:bodyPr>
          <a:lstStyle/>
          <a:p>
            <a:r>
              <a:rPr lang="en-US" altLang="zh-CN" sz="1000" b="1" dirty="0">
                <a:solidFill>
                  <a:schemeClr val="tx2">
                    <a:lumMod val="50000"/>
                  </a:schemeClr>
                </a:solidFill>
              </a:rPr>
              <a:t>Data Source</a:t>
            </a:r>
            <a:r>
              <a:rPr lang="en-US" altLang="zh-CN" sz="1000" dirty="0">
                <a:solidFill>
                  <a:schemeClr val="tx2">
                    <a:lumMod val="50000"/>
                  </a:schemeClr>
                </a:solidFill>
              </a:rPr>
              <a:t>:</a:t>
            </a:r>
            <a:r>
              <a:rPr lang="zh-CN" altLang="en-US" sz="1000" dirty="0">
                <a:solidFill>
                  <a:schemeClr val="tx2">
                    <a:lumMod val="50000"/>
                  </a:schemeClr>
                </a:solidFill>
              </a:rPr>
              <a:t> </a:t>
            </a:r>
            <a:r>
              <a:rPr lang="en-US" sz="1000" b="0" i="0" dirty="0">
                <a:solidFill>
                  <a:srgbClr val="333333"/>
                </a:solidFill>
                <a:effectLst/>
                <a:latin typeface="Noto Sans" panose="020B0502040504020204" pitchFamily="34" charset="0"/>
              </a:rPr>
              <a:t>Statistics Canada.</a:t>
            </a:r>
            <a:endParaRPr lang="en-CA" altLang="zh-CN" sz="1000" dirty="0">
              <a:solidFill>
                <a:srgbClr val="333333"/>
              </a:solidFill>
            </a:endParaRPr>
          </a:p>
          <a:p>
            <a:r>
              <a:rPr lang="en-US" sz="1000" b="0" i="0" dirty="0">
                <a:solidFill>
                  <a:srgbClr val="333333"/>
                </a:solidFill>
                <a:effectLst/>
                <a:latin typeface="Noto Sans" panose="020B0502040504020204" pitchFamily="34" charset="0"/>
              </a:rPr>
              <a:t> </a:t>
            </a:r>
            <a:r>
              <a:rPr lang="en-US" sz="1000" b="0" i="0" u="sng" dirty="0">
                <a:solidFill>
                  <a:srgbClr val="284162"/>
                </a:solidFill>
                <a:effectLst/>
                <a:latin typeface="Noto Sans" panose="020B0502040504020204" pitchFamily="34" charset="0"/>
                <a:hlinkClick r:id="rId3"/>
              </a:rPr>
              <a:t>Table 17-10-0009-01  Population estimates, quarterly</a:t>
            </a:r>
            <a:endParaRPr kumimoji="1" lang="zh-CN" altLang="en-US" dirty="0"/>
          </a:p>
        </p:txBody>
      </p:sp>
    </p:spTree>
    <p:extLst>
      <p:ext uri="{BB962C8B-B14F-4D97-AF65-F5344CB8AC3E}">
        <p14:creationId xmlns:p14="http://schemas.microsoft.com/office/powerpoint/2010/main" val="3101064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8FF19-404A-6068-1ED5-BFDDE4DA7EDE}"/>
              </a:ext>
            </a:extLst>
          </p:cNvPr>
          <p:cNvSpPr>
            <a:spLocks noGrp="1"/>
          </p:cNvSpPr>
          <p:nvPr>
            <p:ph type="title"/>
          </p:nvPr>
        </p:nvSpPr>
        <p:spPr>
          <a:xfrm>
            <a:off x="630936" y="639520"/>
            <a:ext cx="3429000" cy="1719072"/>
          </a:xfrm>
        </p:spPr>
        <p:txBody>
          <a:bodyPr anchor="b">
            <a:normAutofit/>
          </a:bodyPr>
          <a:lstStyle/>
          <a:p>
            <a:r>
              <a:rPr lang="en-US" sz="2600"/>
              <a:t>Low Income Prediction with Social Mobility considered</a:t>
            </a:r>
          </a:p>
        </p:txBody>
      </p:sp>
      <p:sp>
        <p:nvSpPr>
          <p:cNvPr id="2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B60EA496-6A33-8AE5-B1D1-54BF1AA990C1}"/>
              </a:ext>
            </a:extLst>
          </p:cNvPr>
          <p:cNvSpPr>
            <a:spLocks noGrp="1" noChangeArrowheads="1"/>
          </p:cNvSpPr>
          <p:nvPr>
            <p:ph idx="1"/>
          </p:nvPr>
        </p:nvSpPr>
        <p:spPr bwMode="auto">
          <a:xfrm>
            <a:off x="630936" y="2807208"/>
            <a:ext cx="3429000" cy="34107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700" b="1" i="0" u="none" strike="noStrike" cap="none" normalizeH="0" baseline="0">
                <a:ln>
                  <a:noFill/>
                </a:ln>
                <a:effectLst/>
                <a:latin typeface="Arial" panose="020B0604020202020204" pitchFamily="34" charset="0"/>
              </a:rPr>
              <a:t>Social Mobility Impact on Low-Income Levels</a:t>
            </a:r>
            <a:r>
              <a:rPr kumimoji="0" lang="en-US" altLang="en-US" sz="1700" b="0" i="0" u="none" strike="noStrike" cap="none" normalizeH="0" baseline="0">
                <a:ln>
                  <a:noFill/>
                </a:ln>
                <a:effectLst/>
                <a:latin typeface="Arial" panose="020B0604020202020204" pitchFamily="34" charset="0"/>
              </a:rPr>
              <a:t>: With social mobility considered, low-income projections remain stable across most regions, with slower growth in low-income levels over time.</a:t>
            </a:r>
          </a:p>
          <a:p>
            <a:pPr marL="0" marR="0" lvl="0" indent="0" defTabSz="914400" rtl="0" eaLnBrk="0" fontAlgn="base" latinLnBrk="0" hangingPunct="0">
              <a:spcBef>
                <a:spcPct val="0"/>
              </a:spcBef>
              <a:spcAft>
                <a:spcPts val="600"/>
              </a:spcAft>
              <a:buClrTx/>
              <a:buSzTx/>
              <a:buFontTx/>
              <a:buChar char="•"/>
              <a:tabLst/>
            </a:pPr>
            <a:r>
              <a:rPr kumimoji="0" lang="en-US" altLang="en-US" sz="1700" b="1" i="0" u="none" strike="noStrike" cap="none" normalizeH="0" baseline="0">
                <a:ln>
                  <a:noFill/>
                </a:ln>
                <a:effectLst/>
                <a:latin typeface="Arial" panose="020B0604020202020204" pitchFamily="34" charset="0"/>
              </a:rPr>
              <a:t>Regional Variations</a:t>
            </a:r>
            <a:r>
              <a:rPr kumimoji="0" lang="en-US" altLang="en-US" sz="1700" b="0" i="0" u="none" strike="noStrike" cap="none" normalizeH="0" baseline="0">
                <a:ln>
                  <a:noFill/>
                </a:ln>
                <a:effectLst/>
                <a:latin typeface="Arial" panose="020B0604020202020204" pitchFamily="34" charset="0"/>
              </a:rPr>
              <a:t>: Peel and Toronto still show the highest low-income rates by 2050, although the impact of social mobility appears to slightly reduce disparities compared to other regions.</a:t>
            </a:r>
          </a:p>
        </p:txBody>
      </p:sp>
      <p:pic>
        <p:nvPicPr>
          <p:cNvPr id="5" name="Content Placeholder 4" descr="A graph showing the number of income levels&#10;&#10;Description automatically generated with medium confidence">
            <a:extLst>
              <a:ext uri="{FF2B5EF4-FFF2-40B4-BE49-F238E27FC236}">
                <a16:creationId xmlns:a16="http://schemas.microsoft.com/office/drawing/2014/main" id="{461F7B5F-2FCE-B497-1E45-ED4619DBCC73}"/>
              </a:ext>
            </a:extLst>
          </p:cNvPr>
          <p:cNvPicPr>
            <a:picLocks noChangeAspect="1"/>
          </p:cNvPicPr>
          <p:nvPr/>
        </p:nvPicPr>
        <p:blipFill>
          <a:blip r:embed="rId2"/>
          <a:stretch>
            <a:fillRect/>
          </a:stretch>
        </p:blipFill>
        <p:spPr>
          <a:xfrm>
            <a:off x="4654296" y="848735"/>
            <a:ext cx="6903720" cy="5160530"/>
          </a:xfrm>
          <a:prstGeom prst="rect">
            <a:avLst/>
          </a:prstGeom>
        </p:spPr>
      </p:pic>
      <p:sp>
        <p:nvSpPr>
          <p:cNvPr id="7" name="TextBox 6">
            <a:extLst>
              <a:ext uri="{FF2B5EF4-FFF2-40B4-BE49-F238E27FC236}">
                <a16:creationId xmlns:a16="http://schemas.microsoft.com/office/drawing/2014/main" id="{B870CEE7-AC26-7E24-D541-7E487D844F05}"/>
              </a:ext>
            </a:extLst>
          </p:cNvPr>
          <p:cNvSpPr txBox="1"/>
          <p:nvPr/>
        </p:nvSpPr>
        <p:spPr>
          <a:xfrm>
            <a:off x="643278" y="6217920"/>
            <a:ext cx="2177716" cy="338554"/>
          </a:xfrm>
          <a:prstGeom prst="rect">
            <a:avLst/>
          </a:prstGeom>
          <a:noFill/>
        </p:spPr>
        <p:txBody>
          <a:bodyPr wrap="square">
            <a:spAutoFit/>
          </a:bodyPr>
          <a:lstStyle/>
          <a:p>
            <a:r>
              <a:rPr lang="en-IN" sz="1600" b="1" dirty="0"/>
              <a:t>Source: </a:t>
            </a:r>
            <a:r>
              <a:rPr lang="en-IN" sz="1600" dirty="0">
                <a:hlinkClick r:id="rId3"/>
              </a:rPr>
              <a:t>Low Income</a:t>
            </a:r>
            <a:endParaRPr lang="en-IN" sz="1600" dirty="0"/>
          </a:p>
        </p:txBody>
      </p:sp>
    </p:spTree>
    <p:extLst>
      <p:ext uri="{BB962C8B-B14F-4D97-AF65-F5344CB8AC3E}">
        <p14:creationId xmlns:p14="http://schemas.microsoft.com/office/powerpoint/2010/main" val="3731026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5E998-E4AC-2FC4-6700-324A8BEF132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1B2F398-A661-D11F-DE8B-66FA0BA5B75A}"/>
              </a:ext>
            </a:extLst>
          </p:cNvPr>
          <p:cNvSpPr>
            <a:spLocks noGrp="1"/>
          </p:cNvSpPr>
          <p:nvPr>
            <p:ph type="title"/>
          </p:nvPr>
        </p:nvSpPr>
        <p:spPr>
          <a:xfrm>
            <a:off x="630936" y="320031"/>
            <a:ext cx="3429000" cy="1719072"/>
          </a:xfrm>
        </p:spPr>
        <p:txBody>
          <a:bodyPr vert="horz" lIns="91440" tIns="45720" rIns="91440" bIns="45720" rtlCol="0" anchor="b">
            <a:normAutofit/>
          </a:bodyPr>
          <a:lstStyle/>
          <a:p>
            <a:r>
              <a:rPr lang="en-US" sz="2600" b="1" i="0" kern="1200" dirty="0">
                <a:solidFill>
                  <a:schemeClr val="tx1"/>
                </a:solidFill>
                <a:effectLst/>
                <a:latin typeface="+mj-lt"/>
                <a:ea typeface="+mj-ea"/>
                <a:cs typeface="+mj-cs"/>
              </a:rPr>
              <a:t>Government Transfer (%) of Budget by Region</a:t>
            </a:r>
          </a:p>
        </p:txBody>
      </p:sp>
      <p:sp>
        <p:nvSpPr>
          <p:cNvPr id="3" name="文本框 2">
            <a:extLst>
              <a:ext uri="{FF2B5EF4-FFF2-40B4-BE49-F238E27FC236}">
                <a16:creationId xmlns:a16="http://schemas.microsoft.com/office/drawing/2014/main" id="{4A1AF66C-319A-F5D4-A61C-373A2E004A62}"/>
              </a:ext>
            </a:extLst>
          </p:cNvPr>
          <p:cNvSpPr txBox="1"/>
          <p:nvPr/>
        </p:nvSpPr>
        <p:spPr>
          <a:xfrm>
            <a:off x="545433" y="2498736"/>
            <a:ext cx="3429000" cy="3410712"/>
          </a:xfrm>
          <a:prstGeom prst="rect">
            <a:avLst/>
          </a:prstGeom>
        </p:spPr>
        <p:txBody>
          <a:bodyPr vert="horz" lIns="91440" tIns="45720" rIns="91440" bIns="45720" rtlCol="0" anchor="t">
            <a:normAutofit/>
          </a:bodyPr>
          <a:lstStyle/>
          <a:p>
            <a:pPr marL="342900" indent="-228600" algn="just">
              <a:lnSpc>
                <a:spcPct val="90000"/>
              </a:lnSpc>
              <a:spcAft>
                <a:spcPts val="600"/>
              </a:spcAft>
              <a:buFont typeface="Arial" panose="020B0604020202020204" pitchFamily="34" charset="0"/>
              <a:buChar char="•"/>
            </a:pPr>
            <a:r>
              <a:rPr lang="en-US" sz="1400" b="1" i="0" dirty="0">
                <a:effectLst/>
              </a:rPr>
              <a:t>The City of Toronto and York Region have the lowest percentage of household budgets coming from government transfers, at around 15.5%.</a:t>
            </a:r>
          </a:p>
          <a:p>
            <a:pPr marL="342900" indent="-228600" algn="just">
              <a:lnSpc>
                <a:spcPct val="90000"/>
              </a:lnSpc>
              <a:spcAft>
                <a:spcPts val="600"/>
              </a:spcAft>
              <a:buFont typeface="Arial" panose="020B0604020202020204" pitchFamily="34" charset="0"/>
              <a:buChar char="•"/>
            </a:pPr>
            <a:r>
              <a:rPr lang="en-US" sz="1400" b="1" i="0" dirty="0">
                <a:effectLst/>
              </a:rPr>
              <a:t>In contrast, Hamilton, Peel, and Durham Regions have the highest reliance on government transfers, with these transfers making up over 18% of household budgets.</a:t>
            </a:r>
          </a:p>
          <a:p>
            <a:pPr marL="342900" indent="-228600" algn="just">
              <a:lnSpc>
                <a:spcPct val="90000"/>
              </a:lnSpc>
              <a:spcAft>
                <a:spcPts val="600"/>
              </a:spcAft>
              <a:buFont typeface="Arial" panose="020B0604020202020204" pitchFamily="34" charset="0"/>
              <a:buChar char="•"/>
            </a:pPr>
            <a:r>
              <a:rPr lang="en-US" sz="1400" b="1" i="0" dirty="0">
                <a:effectLst/>
              </a:rPr>
              <a:t>The overall trend suggests that lower-income regions within the GTA and Ontario tend to have a higher dependence on government transfer payments as a source of household income.</a:t>
            </a:r>
          </a:p>
        </p:txBody>
      </p:sp>
      <p:sp>
        <p:nvSpPr>
          <p:cNvPr id="5" name="TextBox 4">
            <a:extLst>
              <a:ext uri="{FF2B5EF4-FFF2-40B4-BE49-F238E27FC236}">
                <a16:creationId xmlns:a16="http://schemas.microsoft.com/office/drawing/2014/main" id="{BA48E667-0D3B-4E59-E15B-106DA13BB030}"/>
              </a:ext>
            </a:extLst>
          </p:cNvPr>
          <p:cNvSpPr txBox="1"/>
          <p:nvPr/>
        </p:nvSpPr>
        <p:spPr>
          <a:xfrm>
            <a:off x="8217568" y="5809725"/>
            <a:ext cx="6097604" cy="369332"/>
          </a:xfrm>
          <a:prstGeom prst="rect">
            <a:avLst/>
          </a:prstGeom>
          <a:noFill/>
        </p:spPr>
        <p:txBody>
          <a:bodyPr wrap="square">
            <a:spAutoFit/>
          </a:bodyPr>
          <a:lstStyle/>
          <a:p>
            <a:r>
              <a:rPr lang="en-IN" sz="1800" b="1" i="0" dirty="0">
                <a:solidFill>
                  <a:srgbClr val="252423"/>
                </a:solidFill>
                <a:effectLst/>
                <a:cs typeface="Segoe UI" panose="020B0502040204020203" pitchFamily="34" charset="0"/>
              </a:rPr>
              <a:t>Source: </a:t>
            </a:r>
            <a:r>
              <a:rPr lang="en-IN" sz="1800" b="0" i="0" u="sng" dirty="0">
                <a:effectLst/>
                <a:cs typeface="Segoe UI" panose="020B0502040204020203" pitchFamily="34" charset="0"/>
                <a:hlinkClick r:id="rId2"/>
              </a:rPr>
              <a:t>Government Transfers</a:t>
            </a:r>
            <a:endParaRPr lang="en-IN" dirty="0">
              <a:cs typeface="Segoe UI" panose="020B0502040204020203" pitchFamily="34" charset="0"/>
            </a:endParaRPr>
          </a:p>
        </p:txBody>
      </p:sp>
      <p:pic>
        <p:nvPicPr>
          <p:cNvPr id="6" name="Picture 5">
            <a:extLst>
              <a:ext uri="{FF2B5EF4-FFF2-40B4-BE49-F238E27FC236}">
                <a16:creationId xmlns:a16="http://schemas.microsoft.com/office/drawing/2014/main" id="{8FDAC01A-9E97-0CBC-B459-39F5693E748D}"/>
              </a:ext>
            </a:extLst>
          </p:cNvPr>
          <p:cNvPicPr>
            <a:picLocks noChangeAspect="1"/>
          </p:cNvPicPr>
          <p:nvPr/>
        </p:nvPicPr>
        <p:blipFill>
          <a:blip r:embed="rId3"/>
          <a:srcRect/>
          <a:stretch/>
        </p:blipFill>
        <p:spPr>
          <a:xfrm>
            <a:off x="4580698" y="816797"/>
            <a:ext cx="7444746" cy="4808262"/>
          </a:xfrm>
          <a:prstGeom prst="rect">
            <a:avLst/>
          </a:prstGeom>
        </p:spPr>
      </p:pic>
    </p:spTree>
    <p:extLst>
      <p:ext uri="{BB962C8B-B14F-4D97-AF65-F5344CB8AC3E}">
        <p14:creationId xmlns:p14="http://schemas.microsoft.com/office/powerpoint/2010/main" val="503152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EC0CD4-0462-617F-B2D5-C25446C5786D}"/>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1" name="Rectangle 1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a:extLst>
              <a:ext uri="{FF2B5EF4-FFF2-40B4-BE49-F238E27FC236}">
                <a16:creationId xmlns:a16="http://schemas.microsoft.com/office/drawing/2014/main" id="{C248F247-FBEB-4D21-0BA4-8132544ED9CA}"/>
              </a:ext>
            </a:extLst>
          </p:cNvPr>
          <p:cNvSpPr>
            <a:spLocks noGrp="1"/>
          </p:cNvSpPr>
          <p:nvPr>
            <p:ph type="title"/>
          </p:nvPr>
        </p:nvSpPr>
        <p:spPr>
          <a:xfrm>
            <a:off x="910931" y="413092"/>
            <a:ext cx="3702580" cy="1616203"/>
          </a:xfrm>
        </p:spPr>
        <p:txBody>
          <a:bodyPr vert="horz" lIns="91440" tIns="45720" rIns="91440" bIns="45720" rtlCol="0" anchor="b">
            <a:normAutofit fontScale="90000"/>
          </a:bodyPr>
          <a:lstStyle/>
          <a:p>
            <a:br>
              <a:rPr lang="en-US" sz="1000" b="1" i="0" kern="1200" dirty="0">
                <a:solidFill>
                  <a:srgbClr val="FFFFFF"/>
                </a:solidFill>
                <a:effectLst/>
                <a:latin typeface="+mj-lt"/>
                <a:ea typeface="+mj-ea"/>
                <a:cs typeface="+mj-cs"/>
              </a:rPr>
            </a:br>
            <a:br>
              <a:rPr lang="en-US" sz="1000" b="1" i="0" kern="1200" dirty="0">
                <a:solidFill>
                  <a:srgbClr val="FFFFFF"/>
                </a:solidFill>
                <a:effectLst/>
                <a:latin typeface="+mj-lt"/>
                <a:ea typeface="+mj-ea"/>
                <a:cs typeface="+mj-cs"/>
              </a:rPr>
            </a:br>
            <a:br>
              <a:rPr lang="en-US" sz="1000" b="1" i="0" kern="1200" dirty="0">
                <a:solidFill>
                  <a:srgbClr val="FFFFFF"/>
                </a:solidFill>
                <a:effectLst/>
                <a:latin typeface="+mj-lt"/>
                <a:ea typeface="+mj-ea"/>
                <a:cs typeface="+mj-cs"/>
              </a:rPr>
            </a:br>
            <a:br>
              <a:rPr lang="en-US" sz="1000" b="1" i="0" kern="1200" dirty="0">
                <a:solidFill>
                  <a:srgbClr val="FFFFFF"/>
                </a:solidFill>
                <a:effectLst/>
                <a:latin typeface="+mj-lt"/>
                <a:ea typeface="+mj-ea"/>
                <a:cs typeface="+mj-cs"/>
              </a:rPr>
            </a:br>
            <a:br>
              <a:rPr lang="en-US" sz="1000" b="1" i="0" kern="1200" dirty="0">
                <a:solidFill>
                  <a:srgbClr val="FFFFFF"/>
                </a:solidFill>
                <a:effectLst/>
                <a:latin typeface="+mj-lt"/>
                <a:ea typeface="+mj-ea"/>
                <a:cs typeface="+mj-cs"/>
              </a:rPr>
            </a:br>
            <a:br>
              <a:rPr lang="en-US" sz="1000" b="1" i="0" kern="1200" dirty="0">
                <a:solidFill>
                  <a:srgbClr val="FFFFFF"/>
                </a:solidFill>
                <a:effectLst/>
                <a:latin typeface="+mj-lt"/>
                <a:ea typeface="+mj-ea"/>
                <a:cs typeface="+mj-cs"/>
              </a:rPr>
            </a:br>
            <a:br>
              <a:rPr lang="en-US" sz="1000" b="1" i="0" kern="1200" dirty="0">
                <a:solidFill>
                  <a:srgbClr val="FFFFFF"/>
                </a:solidFill>
                <a:effectLst/>
                <a:latin typeface="+mj-lt"/>
                <a:ea typeface="+mj-ea"/>
                <a:cs typeface="+mj-cs"/>
              </a:rPr>
            </a:br>
            <a:r>
              <a:rPr lang="en-US" sz="4000" b="1" i="0" kern="1200" dirty="0">
                <a:solidFill>
                  <a:srgbClr val="FFFFFF"/>
                </a:solidFill>
                <a:effectLst/>
                <a:latin typeface="+mj-lt"/>
                <a:ea typeface="+mj-ea"/>
                <a:cs typeface="+mj-cs"/>
              </a:rPr>
              <a:t>Unemployment Rate in GTA (Census 2021)</a:t>
            </a:r>
            <a:endParaRPr kumimoji="1" lang="en-US" altLang="zh-CN" sz="1000" kern="1200" dirty="0">
              <a:solidFill>
                <a:srgbClr val="FFFFFF"/>
              </a:solidFill>
              <a:latin typeface="+mj-lt"/>
              <a:ea typeface="+mj-ea"/>
              <a:cs typeface="+mj-cs"/>
            </a:endParaRPr>
          </a:p>
        </p:txBody>
      </p:sp>
      <p:sp>
        <p:nvSpPr>
          <p:cNvPr id="3" name="文本框 2">
            <a:extLst>
              <a:ext uri="{FF2B5EF4-FFF2-40B4-BE49-F238E27FC236}">
                <a16:creationId xmlns:a16="http://schemas.microsoft.com/office/drawing/2014/main" id="{2A011C25-BAE3-3BBB-7A63-93BB6E38780C}"/>
              </a:ext>
            </a:extLst>
          </p:cNvPr>
          <p:cNvSpPr txBox="1"/>
          <p:nvPr/>
        </p:nvSpPr>
        <p:spPr>
          <a:xfrm>
            <a:off x="731974" y="2029295"/>
            <a:ext cx="3702579" cy="4088870"/>
          </a:xfrm>
          <a:prstGeom prst="rect">
            <a:avLst/>
          </a:prstGeom>
        </p:spPr>
        <p:txBody>
          <a:bodyPr vert="horz" lIns="91440" tIns="45720" rIns="91440" bIns="45720" rtlCol="0">
            <a:noAutofit/>
          </a:bodyPr>
          <a:lstStyle/>
          <a:p>
            <a:pPr>
              <a:lnSpc>
                <a:spcPct val="90000"/>
              </a:lnSpc>
              <a:spcAft>
                <a:spcPts val="600"/>
              </a:spcAft>
            </a:pPr>
            <a:endParaRPr lang="en-US" altLang="zh-CN" dirty="0">
              <a:solidFill>
                <a:schemeClr val="bg1"/>
              </a:solidFill>
            </a:endParaRPr>
          </a:p>
          <a:p>
            <a:pPr marL="285750" indent="-285750">
              <a:buFont typeface="Arial" panose="020B0604020202020204" pitchFamily="34" charset="0"/>
              <a:buChar char="•"/>
            </a:pPr>
            <a:r>
              <a:rPr lang="en-US" b="0" i="0" dirty="0">
                <a:solidFill>
                  <a:schemeClr val="bg1"/>
                </a:solidFill>
                <a:effectLst/>
                <a:latin typeface="-apple-system"/>
              </a:rPr>
              <a:t>The unemployment rate is highest in Toronto at 13.9%, followed by Peel at 13.5% and York at 12.7%.</a:t>
            </a:r>
          </a:p>
          <a:p>
            <a:pPr marL="285750" indent="-285750">
              <a:buFont typeface="Arial" panose="020B0604020202020204" pitchFamily="34" charset="0"/>
              <a:buChar char="•"/>
            </a:pPr>
            <a:r>
              <a:rPr lang="en-US" b="0" i="0" dirty="0">
                <a:solidFill>
                  <a:schemeClr val="bg1"/>
                </a:solidFill>
                <a:effectLst/>
                <a:latin typeface="-apple-system"/>
              </a:rPr>
              <a:t>The unemployment rate in Toronto is 34.66% higher than the rate in York, indicating a significant disparity in employment opportunities across the GTA.</a:t>
            </a:r>
          </a:p>
          <a:p>
            <a:pPr marL="285750" indent="-285750">
              <a:buFont typeface="Arial" panose="020B0604020202020204" pitchFamily="34" charset="0"/>
              <a:buChar char="•"/>
            </a:pPr>
            <a:r>
              <a:rPr lang="en-US" b="0" i="0" dirty="0">
                <a:solidFill>
                  <a:schemeClr val="bg1"/>
                </a:solidFill>
                <a:effectLst/>
                <a:latin typeface="-apple-system"/>
              </a:rPr>
              <a:t>The high unemployment rates in the GTA, particularly in Toronto and Peel, suggest that many residents may be facing economic challenges and financial instability.</a:t>
            </a:r>
          </a:p>
          <a:p>
            <a:pPr indent="-228600">
              <a:lnSpc>
                <a:spcPct val="90000"/>
              </a:lnSpc>
              <a:spcAft>
                <a:spcPts val="600"/>
              </a:spcAft>
              <a:buFont typeface="Arial" panose="020B0604020202020204" pitchFamily="34" charset="0"/>
              <a:buChar char="•"/>
            </a:pPr>
            <a:endParaRPr kumimoji="1" lang="en-US" altLang="zh-CN" dirty="0">
              <a:solidFill>
                <a:schemeClr val="bg1"/>
              </a:solidFill>
            </a:endParaRPr>
          </a:p>
        </p:txBody>
      </p:sp>
      <p:sp>
        <p:nvSpPr>
          <p:cNvPr id="5" name="TextBox 4">
            <a:extLst>
              <a:ext uri="{FF2B5EF4-FFF2-40B4-BE49-F238E27FC236}">
                <a16:creationId xmlns:a16="http://schemas.microsoft.com/office/drawing/2014/main" id="{87833F33-FB87-6A74-3830-332DCAB22244}"/>
              </a:ext>
            </a:extLst>
          </p:cNvPr>
          <p:cNvSpPr txBox="1"/>
          <p:nvPr/>
        </p:nvSpPr>
        <p:spPr>
          <a:xfrm>
            <a:off x="-19219" y="6264578"/>
            <a:ext cx="5221561" cy="338241"/>
          </a:xfrm>
          <a:prstGeom prst="rect">
            <a:avLst/>
          </a:prstGeom>
          <a:solidFill>
            <a:srgbClr val="000000">
              <a:alpha val="50000"/>
            </a:srgbClr>
          </a:solidFill>
          <a:ln>
            <a:noFill/>
          </a:ln>
        </p:spPr>
        <p:txBody>
          <a:bodyPr wrap="square">
            <a:noAutofit/>
          </a:bodyPr>
          <a:lstStyle/>
          <a:p>
            <a:pPr algn="ctr">
              <a:spcAft>
                <a:spcPts val="600"/>
              </a:spcAft>
            </a:pPr>
            <a:r>
              <a:rPr lang="en-IN" sz="1600" b="1" i="0" dirty="0">
                <a:solidFill>
                  <a:schemeClr val="bg1"/>
                </a:solidFill>
                <a:effectLst/>
                <a:latin typeface="-apple-system"/>
              </a:rPr>
              <a:t>Source: </a:t>
            </a:r>
            <a:r>
              <a:rPr lang="en-IN" sz="1600" b="0" i="0" u="sng" dirty="0">
                <a:solidFill>
                  <a:schemeClr val="bg1"/>
                </a:solidFill>
                <a:effectLst/>
                <a:latin typeface="-apple-system"/>
                <a:hlinkClick r:id="rId3">
                  <a:extLst>
                    <a:ext uri="{A12FA001-AC4F-418D-AE19-62706E023703}">
                      <ahyp:hlinkClr xmlns:ahyp="http://schemas.microsoft.com/office/drawing/2018/hyperlinkcolor" val="tx"/>
                    </a:ext>
                  </a:extLst>
                </a:hlinkClick>
              </a:rPr>
              <a:t>Unemployment Rate 2021</a:t>
            </a:r>
            <a:endParaRPr lang="en-IN" sz="1600" dirty="0">
              <a:solidFill>
                <a:schemeClr val="bg1"/>
              </a:solidFill>
              <a:latin typeface="-apple-system"/>
            </a:endParaRPr>
          </a:p>
        </p:txBody>
      </p:sp>
      <p:pic>
        <p:nvPicPr>
          <p:cNvPr id="9" name="Picture 8">
            <a:extLst>
              <a:ext uri="{FF2B5EF4-FFF2-40B4-BE49-F238E27FC236}">
                <a16:creationId xmlns:a16="http://schemas.microsoft.com/office/drawing/2014/main" id="{24603CDA-80FD-68A4-03C6-23BD8C26C5D0}"/>
              </a:ext>
            </a:extLst>
          </p:cNvPr>
          <p:cNvPicPr>
            <a:picLocks noChangeAspect="1"/>
          </p:cNvPicPr>
          <p:nvPr/>
        </p:nvPicPr>
        <p:blipFill>
          <a:blip r:embed="rId4"/>
          <a:srcRect l="17191" t="98" r="23234" b="12647"/>
          <a:stretch/>
        </p:blipFill>
        <p:spPr>
          <a:xfrm>
            <a:off x="5928632" y="-10691"/>
            <a:ext cx="5878861" cy="5291742"/>
          </a:xfrm>
          <a:prstGeom prst="rect">
            <a:avLst/>
          </a:prstGeom>
        </p:spPr>
      </p:pic>
      <p:pic>
        <p:nvPicPr>
          <p:cNvPr id="14" name="Picture 13">
            <a:extLst>
              <a:ext uri="{FF2B5EF4-FFF2-40B4-BE49-F238E27FC236}">
                <a16:creationId xmlns:a16="http://schemas.microsoft.com/office/drawing/2014/main" id="{886A7C0C-2FC4-015B-F281-8DAD99C7CED4}"/>
              </a:ext>
            </a:extLst>
          </p:cNvPr>
          <p:cNvPicPr>
            <a:picLocks noChangeAspect="1"/>
          </p:cNvPicPr>
          <p:nvPr/>
        </p:nvPicPr>
        <p:blipFill>
          <a:blip r:embed="rId5"/>
          <a:stretch>
            <a:fillRect/>
          </a:stretch>
        </p:blipFill>
        <p:spPr>
          <a:xfrm>
            <a:off x="8077376" y="5579927"/>
            <a:ext cx="1581371" cy="1076475"/>
          </a:xfrm>
          <a:prstGeom prst="rect">
            <a:avLst/>
          </a:prstGeom>
        </p:spPr>
      </p:pic>
    </p:spTree>
    <p:extLst>
      <p:ext uri="{BB962C8B-B14F-4D97-AF65-F5344CB8AC3E}">
        <p14:creationId xmlns:p14="http://schemas.microsoft.com/office/powerpoint/2010/main" val="137491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D3C8F-6749-CB88-7288-D25BDD824D40}"/>
              </a:ext>
            </a:extLst>
          </p:cNvPr>
          <p:cNvSpPr>
            <a:spLocks noGrp="1"/>
          </p:cNvSpPr>
          <p:nvPr>
            <p:ph type="title"/>
          </p:nvPr>
        </p:nvSpPr>
        <p:spPr>
          <a:xfrm>
            <a:off x="589560" y="856180"/>
            <a:ext cx="4560584" cy="1128068"/>
          </a:xfrm>
        </p:spPr>
        <p:txBody>
          <a:bodyPr anchor="ctr">
            <a:normAutofit/>
          </a:bodyPr>
          <a:lstStyle/>
          <a:p>
            <a:r>
              <a:rPr lang="en-US" sz="3700"/>
              <a:t>Peel Unemployment Prediction</a:t>
            </a:r>
          </a:p>
        </p:txBody>
      </p:sp>
      <p:grpSp>
        <p:nvGrpSpPr>
          <p:cNvPr id="35" name="Group 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3948E350-7EF9-3C8C-4995-23010A76A5D9}"/>
              </a:ext>
            </a:extLst>
          </p:cNvPr>
          <p:cNvSpPr>
            <a:spLocks noGrp="1" noChangeArrowheads="1"/>
          </p:cNvSpPr>
          <p:nvPr>
            <p:ph idx="1"/>
          </p:nvPr>
        </p:nvSpPr>
        <p:spPr bwMode="auto">
          <a:xfrm>
            <a:off x="590719" y="2330505"/>
            <a:ext cx="4559425" cy="3979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effectLst/>
                <a:latin typeface="Arial" panose="020B0604020202020204" pitchFamily="34" charset="0"/>
              </a:rPr>
              <a:t>Unemployment Rate Prediction</a:t>
            </a:r>
            <a:r>
              <a:rPr kumimoji="0" lang="en-US" altLang="en-US" sz="2000" b="0" i="0" u="none" strike="noStrike" cap="none" normalizeH="0" baseline="0">
                <a:ln>
                  <a:noFill/>
                </a:ln>
                <a:effectLst/>
                <a:latin typeface="Arial" panose="020B0604020202020204" pitchFamily="34" charset="0"/>
              </a:rPr>
              <a:t>: Future unemployment rates in Peel Region and Toronto CMA show a gradual decline from 2025 to 2050, with Toronto CMA having the lowest predicted rates across the timeline.</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effectLst/>
                <a:latin typeface="Arial" panose="020B0604020202020204" pitchFamily="34" charset="0"/>
              </a:rPr>
              <a:t>Model Accuracy (RMSE)</a:t>
            </a:r>
            <a:r>
              <a:rPr kumimoji="0" lang="en-US" altLang="en-US" sz="2000" b="0" i="0" u="none" strike="noStrike" cap="none" normalizeH="0" baseline="0">
                <a:ln>
                  <a:noFill/>
                </a:ln>
                <a:effectLst/>
                <a:latin typeface="Arial" panose="020B0604020202020204" pitchFamily="34" charset="0"/>
              </a:rPr>
              <a:t>: Toronto CMA shows the best model fit (lowest RMSE at 0.5573), suggesting more reliable predictions for this region compared to others, such as Brampton, which has a higher RMSE.</a:t>
            </a:r>
          </a:p>
        </p:txBody>
      </p:sp>
      <p:sp>
        <p:nvSpPr>
          <p:cNvPr id="41" name="Rectangle 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45D0689-4A03-181C-EE0B-97769047355B}"/>
              </a:ext>
            </a:extLst>
          </p:cNvPr>
          <p:cNvPicPr>
            <a:picLocks noChangeAspect="1"/>
          </p:cNvPicPr>
          <p:nvPr/>
        </p:nvPicPr>
        <p:blipFill>
          <a:blip r:embed="rId2"/>
          <a:srcRect l="7060" r="22278" b="3"/>
          <a:stretch/>
        </p:blipFill>
        <p:spPr>
          <a:xfrm>
            <a:off x="5977788" y="799352"/>
            <a:ext cx="5425410" cy="5259296"/>
          </a:xfrm>
          <a:prstGeom prst="rect">
            <a:avLst/>
          </a:prstGeom>
        </p:spPr>
      </p:pic>
    </p:spTree>
    <p:extLst>
      <p:ext uri="{BB962C8B-B14F-4D97-AF65-F5344CB8AC3E}">
        <p14:creationId xmlns:p14="http://schemas.microsoft.com/office/powerpoint/2010/main" val="3400790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C6DF9-7370-884A-7BC3-AFA18B840002}"/>
              </a:ext>
            </a:extLst>
          </p:cNvPr>
          <p:cNvSpPr>
            <a:spLocks noGrp="1"/>
          </p:cNvSpPr>
          <p:nvPr>
            <p:ph type="title"/>
          </p:nvPr>
        </p:nvSpPr>
        <p:spPr>
          <a:xfrm>
            <a:off x="589560" y="856180"/>
            <a:ext cx="4560584" cy="1128068"/>
          </a:xfrm>
        </p:spPr>
        <p:txBody>
          <a:bodyPr anchor="ctr">
            <a:normAutofit/>
          </a:bodyPr>
          <a:lstStyle/>
          <a:p>
            <a:r>
              <a:rPr lang="en-US" sz="3700"/>
              <a:t>Short-Term Unemployment York</a:t>
            </a:r>
          </a:p>
        </p:txBody>
      </p:sp>
      <p:grpSp>
        <p:nvGrpSpPr>
          <p:cNvPr id="28" name="Group 2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9" name="Rectangle 2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AC846A63-1DD5-23C1-A618-F76B8D941934}"/>
              </a:ext>
            </a:extLst>
          </p:cNvPr>
          <p:cNvSpPr>
            <a:spLocks noGrp="1" noChangeArrowheads="1"/>
          </p:cNvSpPr>
          <p:nvPr>
            <p:ph idx="1"/>
          </p:nvPr>
        </p:nvSpPr>
        <p:spPr bwMode="auto">
          <a:xfrm>
            <a:off x="590719" y="2330505"/>
            <a:ext cx="4559425" cy="3979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effectLst/>
                <a:latin typeface="Arial" panose="020B0604020202020204" pitchFamily="34" charset="0"/>
              </a:rPr>
              <a:t>Short-Term Unemployment Forecast</a:t>
            </a:r>
            <a:r>
              <a:rPr kumimoji="0" lang="en-US" altLang="en-US" sz="2000" b="0" i="0" u="none" strike="noStrike" cap="none" normalizeH="0" baseline="0">
                <a:ln>
                  <a:noFill/>
                </a:ln>
                <a:effectLst/>
                <a:latin typeface="Arial" panose="020B0604020202020204" pitchFamily="34" charset="0"/>
              </a:rPr>
              <a:t>: Predictions for York Region, Toronto CMA, and Ontario show a steady decline in unemployment rates through 2025, indicating positive economic recovery trends.</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effectLst/>
                <a:latin typeface="Arial" panose="020B0604020202020204" pitchFamily="34" charset="0"/>
              </a:rPr>
              <a:t>Comparison Across Regions</a:t>
            </a:r>
            <a:r>
              <a:rPr kumimoji="0" lang="en-US" altLang="en-US" sz="2000" b="0" i="0" u="none" strike="noStrike" cap="none" normalizeH="0" baseline="0">
                <a:ln>
                  <a:noFill/>
                </a:ln>
                <a:effectLst/>
                <a:latin typeface="Arial" panose="020B0604020202020204" pitchFamily="34" charset="0"/>
              </a:rPr>
              <a:t>: York Region's unemployment rate follows a similar downward trend to Toronto CMA and Ontario, suggesting regional economic resilience.</a:t>
            </a:r>
          </a:p>
        </p:txBody>
      </p:sp>
      <p:sp>
        <p:nvSpPr>
          <p:cNvPr id="34" name="Rectangle 3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2470F39-8D0B-2FDE-9A0E-0CB641C9C2C1}"/>
              </a:ext>
            </a:extLst>
          </p:cNvPr>
          <p:cNvPicPr>
            <a:picLocks noChangeAspect="1"/>
          </p:cNvPicPr>
          <p:nvPr/>
        </p:nvPicPr>
        <p:blipFill>
          <a:blip r:embed="rId2"/>
          <a:srcRect r="29338" b="3"/>
          <a:stretch/>
        </p:blipFill>
        <p:spPr>
          <a:xfrm>
            <a:off x="5977788" y="799352"/>
            <a:ext cx="5425410" cy="5259296"/>
          </a:xfrm>
          <a:prstGeom prst="rect">
            <a:avLst/>
          </a:prstGeom>
        </p:spPr>
      </p:pic>
    </p:spTree>
    <p:extLst>
      <p:ext uri="{BB962C8B-B14F-4D97-AF65-F5344CB8AC3E}">
        <p14:creationId xmlns:p14="http://schemas.microsoft.com/office/powerpoint/2010/main" val="1348475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4AF87-F23C-B286-684B-5A8C7046C6A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1DC8F8D-8AFA-6462-4CEE-E9F72FC3EDAF}"/>
              </a:ext>
            </a:extLst>
          </p:cNvPr>
          <p:cNvSpPr>
            <a:spLocks noGrp="1"/>
          </p:cNvSpPr>
          <p:nvPr>
            <p:ph type="title"/>
          </p:nvPr>
        </p:nvSpPr>
        <p:spPr>
          <a:xfrm>
            <a:off x="645909" y="407624"/>
            <a:ext cx="3429000" cy="1841782"/>
          </a:xfrm>
        </p:spPr>
        <p:txBody>
          <a:bodyPr vert="horz" lIns="91440" tIns="45720" rIns="91440" bIns="45720" rtlCol="0" anchor="b">
            <a:noAutofit/>
          </a:bodyPr>
          <a:lstStyle/>
          <a:p>
            <a:pPr algn="l"/>
            <a:r>
              <a:rPr lang="en-US" sz="2600" b="1" i="0" dirty="0">
                <a:solidFill>
                  <a:srgbClr val="000000"/>
                </a:solidFill>
                <a:effectLst/>
              </a:rPr>
              <a:t>Percentage of 15-to 29-year-olds in education and not in education by </a:t>
            </a:r>
            <a:r>
              <a:rPr lang="en-US" sz="2600" b="1" i="0" dirty="0" err="1">
                <a:solidFill>
                  <a:srgbClr val="000000"/>
                </a:solidFill>
                <a:effectLst/>
              </a:rPr>
              <a:t>labour</a:t>
            </a:r>
            <a:r>
              <a:rPr lang="en-US" sz="2600" b="1" i="0" dirty="0">
                <a:solidFill>
                  <a:srgbClr val="000000"/>
                </a:solidFill>
                <a:effectLst/>
              </a:rPr>
              <a:t> force status (2020-21) </a:t>
            </a:r>
          </a:p>
        </p:txBody>
      </p:sp>
      <p:sp>
        <p:nvSpPr>
          <p:cNvPr id="3" name="文本框 2">
            <a:extLst>
              <a:ext uri="{FF2B5EF4-FFF2-40B4-BE49-F238E27FC236}">
                <a16:creationId xmlns:a16="http://schemas.microsoft.com/office/drawing/2014/main" id="{06F19A96-602B-6DDF-7731-30D84050C98B}"/>
              </a:ext>
            </a:extLst>
          </p:cNvPr>
          <p:cNvSpPr txBox="1"/>
          <p:nvPr/>
        </p:nvSpPr>
        <p:spPr>
          <a:xfrm>
            <a:off x="545433" y="2583679"/>
            <a:ext cx="3429000" cy="3410712"/>
          </a:xfrm>
          <a:prstGeom prst="rect">
            <a:avLst/>
          </a:prstGeom>
        </p:spPr>
        <p:txBody>
          <a:bodyPr vert="horz" lIns="91440" tIns="45720" rIns="91440" bIns="45720" rtlCol="0" anchor="t">
            <a:noAutofit/>
          </a:bodyPr>
          <a:lstStyle/>
          <a:p>
            <a:pPr marL="342900" indent="-228600" algn="just">
              <a:lnSpc>
                <a:spcPct val="90000"/>
              </a:lnSpc>
              <a:spcAft>
                <a:spcPts val="600"/>
              </a:spcAft>
              <a:buFont typeface="Arial" panose="020B0604020202020204" pitchFamily="34" charset="0"/>
              <a:buChar char="•"/>
            </a:pPr>
            <a:r>
              <a:rPr lang="en-US" sz="1500" b="1" i="0" dirty="0">
                <a:effectLst/>
              </a:rPr>
              <a:t>The proportion of 15-to 29-year-olds who are not in education and not employed (NEET) is highest in Toronto at 16.42%, followed by York at 13.2% and Peel at 12.61%.</a:t>
            </a:r>
          </a:p>
          <a:p>
            <a:pPr marL="342900" indent="-228600" algn="just">
              <a:lnSpc>
                <a:spcPct val="90000"/>
              </a:lnSpc>
              <a:spcAft>
                <a:spcPts val="600"/>
              </a:spcAft>
              <a:buFont typeface="Arial" panose="020B0604020202020204" pitchFamily="34" charset="0"/>
              <a:buChar char="•"/>
            </a:pPr>
            <a:r>
              <a:rPr lang="en-US" sz="1500" b="1" i="0" dirty="0">
                <a:effectLst/>
              </a:rPr>
              <a:t>The proportion of 15-to 29-year-olds who are employed and not in education is similar across the three regions, ranging from 11.73% in York to 13.81% in Peel.</a:t>
            </a:r>
          </a:p>
          <a:p>
            <a:pPr marL="342900" indent="-228600" algn="just">
              <a:lnSpc>
                <a:spcPct val="90000"/>
              </a:lnSpc>
              <a:spcAft>
                <a:spcPts val="600"/>
              </a:spcAft>
              <a:buFont typeface="Arial" panose="020B0604020202020204" pitchFamily="34" charset="0"/>
              <a:buChar char="•"/>
            </a:pPr>
            <a:r>
              <a:rPr lang="en-US" sz="1500" b="1" i="0" dirty="0">
                <a:effectLst/>
              </a:rPr>
              <a:t>The proportion of 15-to 29-year-olds who are employed and in education is also similar, ranging from 4.11% in York to 4.69% in Peel.</a:t>
            </a:r>
          </a:p>
        </p:txBody>
      </p:sp>
      <p:sp>
        <p:nvSpPr>
          <p:cNvPr id="5" name="TextBox 4">
            <a:extLst>
              <a:ext uri="{FF2B5EF4-FFF2-40B4-BE49-F238E27FC236}">
                <a16:creationId xmlns:a16="http://schemas.microsoft.com/office/drawing/2014/main" id="{83A6CE4C-4997-3D1B-66A5-8872EC7B1E88}"/>
              </a:ext>
            </a:extLst>
          </p:cNvPr>
          <p:cNvSpPr txBox="1"/>
          <p:nvPr/>
        </p:nvSpPr>
        <p:spPr>
          <a:xfrm>
            <a:off x="8217568" y="5809725"/>
            <a:ext cx="6097604" cy="369332"/>
          </a:xfrm>
          <a:prstGeom prst="rect">
            <a:avLst/>
          </a:prstGeom>
          <a:noFill/>
        </p:spPr>
        <p:txBody>
          <a:bodyPr wrap="square">
            <a:spAutoFit/>
          </a:bodyPr>
          <a:lstStyle/>
          <a:p>
            <a:r>
              <a:rPr lang="en-IN" sz="1800" b="1" i="0" dirty="0">
                <a:solidFill>
                  <a:srgbClr val="252423"/>
                </a:solidFill>
                <a:effectLst/>
              </a:rPr>
              <a:t>Source: </a:t>
            </a:r>
            <a:r>
              <a:rPr lang="en-IN" sz="1800" b="0" i="0" u="sng" dirty="0">
                <a:effectLst/>
                <a:hlinkClick r:id="rId2"/>
              </a:rPr>
              <a:t>NEET 2020-21</a:t>
            </a:r>
            <a:endParaRPr lang="en-IN" dirty="0">
              <a:cs typeface="Segoe UI" panose="020B0502040204020203" pitchFamily="34" charset="0"/>
            </a:endParaRPr>
          </a:p>
        </p:txBody>
      </p:sp>
      <p:pic>
        <p:nvPicPr>
          <p:cNvPr id="11" name="Picture 10">
            <a:extLst>
              <a:ext uri="{FF2B5EF4-FFF2-40B4-BE49-F238E27FC236}">
                <a16:creationId xmlns:a16="http://schemas.microsoft.com/office/drawing/2014/main" id="{F30597F0-A044-1F32-5CE3-1FF14D1A6386}"/>
              </a:ext>
            </a:extLst>
          </p:cNvPr>
          <p:cNvPicPr>
            <a:picLocks noChangeAspect="1"/>
          </p:cNvPicPr>
          <p:nvPr/>
        </p:nvPicPr>
        <p:blipFill>
          <a:blip r:embed="rId3"/>
          <a:stretch>
            <a:fillRect/>
          </a:stretch>
        </p:blipFill>
        <p:spPr>
          <a:xfrm>
            <a:off x="4230477" y="1156770"/>
            <a:ext cx="7821975" cy="4318613"/>
          </a:xfrm>
          <a:prstGeom prst="rect">
            <a:avLst/>
          </a:prstGeom>
        </p:spPr>
      </p:pic>
    </p:spTree>
    <p:extLst>
      <p:ext uri="{BB962C8B-B14F-4D97-AF65-F5344CB8AC3E}">
        <p14:creationId xmlns:p14="http://schemas.microsoft.com/office/powerpoint/2010/main" val="3715442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5E822-9767-526C-D7DF-E5D7E777E4C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3AE896C-B5EE-90FD-4059-33EF815580F5}"/>
              </a:ext>
            </a:extLst>
          </p:cNvPr>
          <p:cNvSpPr>
            <a:spLocks noGrp="1"/>
          </p:cNvSpPr>
          <p:nvPr>
            <p:ph type="title"/>
          </p:nvPr>
        </p:nvSpPr>
        <p:spPr>
          <a:xfrm>
            <a:off x="630936" y="474267"/>
            <a:ext cx="3429000" cy="1719072"/>
          </a:xfrm>
        </p:spPr>
        <p:txBody>
          <a:bodyPr vert="horz" lIns="91440" tIns="45720" rIns="91440" bIns="45720" rtlCol="0" anchor="b">
            <a:normAutofit/>
          </a:bodyPr>
          <a:lstStyle/>
          <a:p>
            <a:r>
              <a:rPr lang="en-US" sz="3400" b="1" i="0" kern="1200" dirty="0">
                <a:solidFill>
                  <a:schemeClr val="tx1"/>
                </a:solidFill>
                <a:effectLst/>
                <a:latin typeface="+mj-lt"/>
                <a:ea typeface="+mj-ea"/>
                <a:cs typeface="+mj-cs"/>
              </a:rPr>
              <a:t>Education Levels of Working Poor Canadians (2021)</a:t>
            </a:r>
          </a:p>
        </p:txBody>
      </p:sp>
      <p:sp>
        <p:nvSpPr>
          <p:cNvPr id="3" name="文本框 2">
            <a:extLst>
              <a:ext uri="{FF2B5EF4-FFF2-40B4-BE49-F238E27FC236}">
                <a16:creationId xmlns:a16="http://schemas.microsoft.com/office/drawing/2014/main" id="{D9847B43-5C9D-009E-6AC6-9562FE9451FE}"/>
              </a:ext>
            </a:extLst>
          </p:cNvPr>
          <p:cNvSpPr txBox="1"/>
          <p:nvPr/>
        </p:nvSpPr>
        <p:spPr>
          <a:xfrm>
            <a:off x="630936" y="2722452"/>
            <a:ext cx="3429000" cy="3410712"/>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sz="1500" b="1" i="0" dirty="0">
                <a:effectLst/>
              </a:rPr>
              <a:t>Among working poor Canadians, the largest proportion have a high school education, at 13% for men and 8% for women.</a:t>
            </a:r>
          </a:p>
          <a:p>
            <a:pPr marL="342900" indent="-228600">
              <a:lnSpc>
                <a:spcPct val="90000"/>
              </a:lnSpc>
              <a:spcAft>
                <a:spcPts val="600"/>
              </a:spcAft>
              <a:buFont typeface="Arial" panose="020B0604020202020204" pitchFamily="34" charset="0"/>
              <a:buChar char="•"/>
            </a:pPr>
            <a:r>
              <a:rPr lang="en-US" sz="1500" b="1" i="0" dirty="0">
                <a:effectLst/>
              </a:rPr>
              <a:t>The proportion of working poor Canadians with less than a high school education is 10% for men and 7% for women.</a:t>
            </a:r>
          </a:p>
          <a:p>
            <a:pPr marL="342900" indent="-228600">
              <a:lnSpc>
                <a:spcPct val="90000"/>
              </a:lnSpc>
              <a:spcAft>
                <a:spcPts val="600"/>
              </a:spcAft>
              <a:buFont typeface="Arial" panose="020B0604020202020204" pitchFamily="34" charset="0"/>
              <a:buChar char="•"/>
            </a:pPr>
            <a:r>
              <a:rPr lang="en-US" sz="1500" b="1" i="0" dirty="0">
                <a:effectLst/>
              </a:rPr>
              <a:t>The proportion of working poor Canadians with a university degree is 5% for both men and women, indicating that higher education does not necessarily protect against poverty.</a:t>
            </a:r>
            <a:endParaRPr lang="en-US" sz="1500" b="0" i="0" dirty="0">
              <a:effectLst/>
            </a:endParaRPr>
          </a:p>
        </p:txBody>
      </p:sp>
      <p:sp>
        <p:nvSpPr>
          <p:cNvPr id="5" name="TextBox 4">
            <a:extLst>
              <a:ext uri="{FF2B5EF4-FFF2-40B4-BE49-F238E27FC236}">
                <a16:creationId xmlns:a16="http://schemas.microsoft.com/office/drawing/2014/main" id="{B5D27BF3-0295-F1DB-AF7E-FC02E9AF4FD8}"/>
              </a:ext>
            </a:extLst>
          </p:cNvPr>
          <p:cNvSpPr txBox="1"/>
          <p:nvPr/>
        </p:nvSpPr>
        <p:spPr>
          <a:xfrm>
            <a:off x="8836714" y="5944091"/>
            <a:ext cx="2379846" cy="369332"/>
          </a:xfrm>
          <a:prstGeom prst="rect">
            <a:avLst/>
          </a:prstGeom>
          <a:noFill/>
        </p:spPr>
        <p:txBody>
          <a:bodyPr wrap="square">
            <a:spAutoFit/>
          </a:bodyPr>
          <a:lstStyle/>
          <a:p>
            <a:r>
              <a:rPr lang="en-IN" sz="1800" b="1" i="0" dirty="0">
                <a:solidFill>
                  <a:srgbClr val="252423"/>
                </a:solidFill>
                <a:effectLst/>
                <a:cs typeface="Segoe UI" panose="020B0502040204020203" pitchFamily="34" charset="0"/>
              </a:rPr>
              <a:t>Source: </a:t>
            </a:r>
            <a:r>
              <a:rPr lang="en-IN" sz="1800" b="0" i="0" u="sng" dirty="0">
                <a:effectLst/>
                <a:cs typeface="Segoe UI" panose="020B0502040204020203" pitchFamily="34" charset="0"/>
                <a:hlinkClick r:id="rId3"/>
              </a:rPr>
              <a:t>Working Poor</a:t>
            </a:r>
            <a:endParaRPr lang="en-IN" dirty="0">
              <a:cs typeface="Segoe UI" panose="020B0502040204020203" pitchFamily="34" charset="0"/>
            </a:endParaRPr>
          </a:p>
        </p:txBody>
      </p:sp>
      <p:pic>
        <p:nvPicPr>
          <p:cNvPr id="6" name="Picture 5">
            <a:extLst>
              <a:ext uri="{FF2B5EF4-FFF2-40B4-BE49-F238E27FC236}">
                <a16:creationId xmlns:a16="http://schemas.microsoft.com/office/drawing/2014/main" id="{A110EA8B-DF5C-5A4D-B415-211204BF8723}"/>
              </a:ext>
            </a:extLst>
          </p:cNvPr>
          <p:cNvPicPr>
            <a:picLocks noChangeAspect="1"/>
          </p:cNvPicPr>
          <p:nvPr/>
        </p:nvPicPr>
        <p:blipFill>
          <a:blip r:embed="rId4"/>
          <a:srcRect/>
          <a:stretch/>
        </p:blipFill>
        <p:spPr>
          <a:xfrm>
            <a:off x="4167506" y="892366"/>
            <a:ext cx="7916923" cy="4538949"/>
          </a:xfrm>
          <a:prstGeom prst="rect">
            <a:avLst/>
          </a:prstGeom>
        </p:spPr>
      </p:pic>
    </p:spTree>
    <p:extLst>
      <p:ext uri="{BB962C8B-B14F-4D97-AF65-F5344CB8AC3E}">
        <p14:creationId xmlns:p14="http://schemas.microsoft.com/office/powerpoint/2010/main" val="714723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748ABC-2B4C-A6C3-2BB5-112B8A19A434}"/>
            </a:ext>
          </a:extLst>
        </p:cNvPr>
        <p:cNvGrpSpPr/>
        <p:nvPr/>
      </p:nvGrpSpPr>
      <p:grpSpPr>
        <a:xfrm>
          <a:off x="0" y="0"/>
          <a:ext cx="0" cy="0"/>
          <a:chOff x="0" y="0"/>
          <a:chExt cx="0" cy="0"/>
        </a:xfrm>
      </p:grpSpPr>
      <p:sp useBgFill="1">
        <p:nvSpPr>
          <p:cNvPr id="21"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26"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标题 1">
            <a:extLst>
              <a:ext uri="{FF2B5EF4-FFF2-40B4-BE49-F238E27FC236}">
                <a16:creationId xmlns:a16="http://schemas.microsoft.com/office/drawing/2014/main" id="{5C480895-0C92-7B5A-0EE8-386FF6393B09}"/>
              </a:ext>
            </a:extLst>
          </p:cNvPr>
          <p:cNvSpPr>
            <a:spLocks noGrp="1"/>
          </p:cNvSpPr>
          <p:nvPr>
            <p:ph type="title"/>
          </p:nvPr>
        </p:nvSpPr>
        <p:spPr>
          <a:xfrm>
            <a:off x="786385" y="841248"/>
            <a:ext cx="5129600" cy="5340097"/>
          </a:xfrm>
        </p:spPr>
        <p:txBody>
          <a:bodyPr vert="horz" lIns="91440" tIns="45720" rIns="91440" bIns="45720" rtlCol="0" anchor="ctr">
            <a:normAutofit/>
          </a:bodyPr>
          <a:lstStyle/>
          <a:p>
            <a:r>
              <a:rPr lang="en-US" altLang="zh-CN" sz="6600" b="1" kern="1200" dirty="0">
                <a:solidFill>
                  <a:schemeClr val="bg1"/>
                </a:solidFill>
                <a:latin typeface="+mj-lt"/>
                <a:ea typeface="+mj-ea"/>
                <a:cs typeface="+mj-cs"/>
              </a:rPr>
              <a:t>Overview of community services sector support</a:t>
            </a:r>
            <a:endParaRPr kumimoji="1" lang="en-US" altLang="zh-CN" sz="6600" b="1" kern="1200" dirty="0">
              <a:solidFill>
                <a:schemeClr val="bg1"/>
              </a:solidFill>
              <a:latin typeface="+mj-lt"/>
              <a:ea typeface="+mj-ea"/>
              <a:cs typeface="+mj-cs"/>
            </a:endParaRPr>
          </a:p>
        </p:txBody>
      </p:sp>
      <p:sp>
        <p:nvSpPr>
          <p:cNvPr id="3" name="文本框 2">
            <a:extLst>
              <a:ext uri="{FF2B5EF4-FFF2-40B4-BE49-F238E27FC236}">
                <a16:creationId xmlns:a16="http://schemas.microsoft.com/office/drawing/2014/main" id="{91C25141-4926-9F3E-FA35-E604E2EEB2FE}"/>
              </a:ext>
            </a:extLst>
          </p:cNvPr>
          <p:cNvSpPr txBox="1"/>
          <p:nvPr/>
        </p:nvSpPr>
        <p:spPr>
          <a:xfrm>
            <a:off x="6464410" y="841247"/>
            <a:ext cx="4484536" cy="534009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1" lang="en-US" altLang="zh-CN">
                <a:solidFill>
                  <a:schemeClr val="tx2"/>
                </a:solidFill>
              </a:rPr>
              <a:t>Analyzing the community support provided by NGOs in Ontario - critical insights into operational challenges and service impact</a:t>
            </a:r>
          </a:p>
        </p:txBody>
      </p:sp>
    </p:spTree>
    <p:extLst>
      <p:ext uri="{BB962C8B-B14F-4D97-AF65-F5344CB8AC3E}">
        <p14:creationId xmlns:p14="http://schemas.microsoft.com/office/powerpoint/2010/main" val="2047934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30B5D7-1D8A-C34D-164A-B4908DE8160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AFCE8FB-9B04-D7FE-E192-78DB27A05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B088616-6D9A-8CD3-0099-BF4754459B8C}"/>
              </a:ext>
            </a:extLst>
          </p:cNvPr>
          <p:cNvSpPr>
            <a:spLocks noGrp="1"/>
          </p:cNvSpPr>
          <p:nvPr>
            <p:ph type="ctrTitle"/>
          </p:nvPr>
        </p:nvSpPr>
        <p:spPr>
          <a:xfrm>
            <a:off x="630936" y="502920"/>
            <a:ext cx="3419856" cy="1463040"/>
          </a:xfrm>
        </p:spPr>
        <p:txBody>
          <a:bodyPr vert="horz" lIns="91440" tIns="45720" rIns="91440" bIns="45720" rtlCol="0" anchor="ctr">
            <a:normAutofit/>
          </a:bodyPr>
          <a:lstStyle/>
          <a:p>
            <a:pPr algn="l"/>
            <a:r>
              <a:rPr lang="en-US" altLang="zh-CN" sz="3000" b="1" dirty="0"/>
              <a:t>Operating Budget by NGOs in Ontario</a:t>
            </a:r>
            <a:br>
              <a:rPr lang="en-US" altLang="zh-CN" sz="3000" kern="1200" dirty="0">
                <a:solidFill>
                  <a:schemeClr val="tx1"/>
                </a:solidFill>
                <a:latin typeface="+mj-lt"/>
                <a:ea typeface="+mj-ea"/>
                <a:cs typeface="+mj-cs"/>
              </a:rPr>
            </a:br>
            <a:endParaRPr kumimoji="1" lang="en-US" altLang="zh-CN" sz="3000" kern="1200" dirty="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A90C2BE3-B1E0-B49E-52F7-B7444310F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标题 2">
            <a:extLst>
              <a:ext uri="{FF2B5EF4-FFF2-40B4-BE49-F238E27FC236}">
                <a16:creationId xmlns:a16="http://schemas.microsoft.com/office/drawing/2014/main" id="{5A962ED1-6B8A-F5E6-9823-F32C9EAC0A95}"/>
              </a:ext>
            </a:extLst>
          </p:cNvPr>
          <p:cNvSpPr>
            <a:spLocks noGrp="1"/>
          </p:cNvSpPr>
          <p:nvPr>
            <p:ph type="subTitle" idx="1"/>
          </p:nvPr>
        </p:nvSpPr>
        <p:spPr>
          <a:xfrm>
            <a:off x="4474463" y="214312"/>
            <a:ext cx="7717537" cy="2220130"/>
          </a:xfrm>
        </p:spPr>
        <p:txBody>
          <a:bodyPr vert="horz" lIns="91440" tIns="45720" rIns="91440" bIns="45720" rtlCol="0" anchor="t">
            <a:normAutofit/>
          </a:bodyPr>
          <a:lstStyle/>
          <a:p>
            <a:pPr marL="171450" indent="-171450" algn="l">
              <a:buFont typeface="Wingdings" panose="05000000000000000000" pitchFamily="2" charset="2"/>
              <a:buChar char="§"/>
            </a:pPr>
            <a:r>
              <a:rPr kumimoji="1" lang="en-US" altLang="zh-CN" sz="1100" dirty="0"/>
              <a:t>The largest proportion of Ontario NGOs (about 19%) fall within the $1,000,000 to $2,999,999 operating budget range, indicating that many NGOs operate at a mid-level budget.</a:t>
            </a:r>
          </a:p>
          <a:p>
            <a:pPr marL="171450" indent="-171450" algn="l">
              <a:buFont typeface="Wingdings" panose="05000000000000000000" pitchFamily="2" charset="2"/>
              <a:buChar char="§"/>
            </a:pPr>
            <a:r>
              <a:rPr kumimoji="1" lang="en-US" altLang="zh-CN" sz="1100" dirty="0"/>
              <a:t>A significant portion of NGOs, approximately 14%, operate on a small budget (0 to $99,999), highlighting the presence of grassroots or smaller community-focused organizations.</a:t>
            </a:r>
          </a:p>
          <a:p>
            <a:pPr marL="171450" indent="-171450" algn="l">
              <a:buFont typeface="Wingdings" panose="05000000000000000000" pitchFamily="2" charset="2"/>
              <a:buChar char="§"/>
            </a:pPr>
            <a:r>
              <a:rPr kumimoji="1" lang="en-US" altLang="zh-CN" sz="1100" dirty="0"/>
              <a:t>Around 16% of NGOs have operating budgets between $3,000,000 and $10,000,000, while 10% or fewer NGOs operate with budgets exceeding $10,000,000.</a:t>
            </a:r>
          </a:p>
          <a:p>
            <a:pPr marL="171450" indent="-171450" algn="l">
              <a:buFont typeface="Wingdings" panose="05000000000000000000" pitchFamily="2" charset="2"/>
              <a:buChar char="§"/>
            </a:pPr>
            <a:r>
              <a:rPr kumimoji="1" lang="en-US" altLang="zh-CN" sz="1100" dirty="0"/>
              <a:t>Mid-sized organizations, with budgets ranging from $500,000 to $999,999 and $250,000 to $499,999, represent around 13% and 12%, respectively.</a:t>
            </a:r>
          </a:p>
          <a:p>
            <a:pPr marL="171450" indent="-171450" algn="l">
              <a:buFont typeface="Wingdings" panose="05000000000000000000" pitchFamily="2" charset="2"/>
              <a:buChar char="§"/>
            </a:pPr>
            <a:r>
              <a:rPr kumimoji="1" lang="en-US" altLang="zh-CN" sz="1100" dirty="0"/>
              <a:t>A very small percentage, around 2%, of NGOs declined to share their budget information.</a:t>
            </a:r>
          </a:p>
        </p:txBody>
      </p:sp>
      <p:pic>
        <p:nvPicPr>
          <p:cNvPr id="5" name="Picture 4">
            <a:extLst>
              <a:ext uri="{FF2B5EF4-FFF2-40B4-BE49-F238E27FC236}">
                <a16:creationId xmlns:a16="http://schemas.microsoft.com/office/drawing/2014/main" id="{75E50116-18E0-19AC-E238-88489AC0B1FF}"/>
              </a:ext>
            </a:extLst>
          </p:cNvPr>
          <p:cNvPicPr>
            <a:picLocks noChangeAspect="1"/>
          </p:cNvPicPr>
          <p:nvPr/>
        </p:nvPicPr>
        <p:blipFill>
          <a:blip r:embed="rId2"/>
          <a:stretch>
            <a:fillRect/>
          </a:stretch>
        </p:blipFill>
        <p:spPr>
          <a:xfrm>
            <a:off x="1011219" y="2291379"/>
            <a:ext cx="8358333" cy="4443619"/>
          </a:xfrm>
          <a:prstGeom prst="rect">
            <a:avLst/>
          </a:prstGeom>
        </p:spPr>
      </p:pic>
      <p:sp>
        <p:nvSpPr>
          <p:cNvPr id="6" name="TextBox 5">
            <a:extLst>
              <a:ext uri="{FF2B5EF4-FFF2-40B4-BE49-F238E27FC236}">
                <a16:creationId xmlns:a16="http://schemas.microsoft.com/office/drawing/2014/main" id="{D4B2B192-039B-DF31-7401-C1671BBF8CC1}"/>
              </a:ext>
            </a:extLst>
          </p:cNvPr>
          <p:cNvSpPr txBox="1"/>
          <p:nvPr/>
        </p:nvSpPr>
        <p:spPr>
          <a:xfrm>
            <a:off x="9276080" y="5831840"/>
            <a:ext cx="2834640" cy="369332"/>
          </a:xfrm>
          <a:prstGeom prst="rect">
            <a:avLst/>
          </a:prstGeom>
          <a:noFill/>
        </p:spPr>
        <p:txBody>
          <a:bodyPr wrap="square" rtlCol="0">
            <a:spAutoFit/>
          </a:bodyPr>
          <a:lstStyle/>
          <a:p>
            <a:r>
              <a:rPr lang="en-US" sz="1600" dirty="0"/>
              <a:t>Source</a:t>
            </a:r>
            <a:r>
              <a:rPr lang="en-US" dirty="0"/>
              <a:t> </a:t>
            </a:r>
            <a:r>
              <a:rPr lang="en-US" sz="1200" dirty="0">
                <a:hlinkClick r:id="rId3"/>
              </a:rPr>
              <a:t>2023 and 2024 ONN Survey</a:t>
            </a:r>
            <a:endParaRPr lang="en-US" sz="1200" dirty="0"/>
          </a:p>
        </p:txBody>
      </p:sp>
    </p:spTree>
    <p:extLst>
      <p:ext uri="{BB962C8B-B14F-4D97-AF65-F5344CB8AC3E}">
        <p14:creationId xmlns:p14="http://schemas.microsoft.com/office/powerpoint/2010/main" val="1571578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8F53D8-9DB3-0391-24AC-B82ADAD571AA}"/>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E91266-7543-7B59-BA7D-AFF095B2F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EEFE90D-281C-B231-9915-1E9395B5A977}"/>
              </a:ext>
            </a:extLst>
          </p:cNvPr>
          <p:cNvSpPr>
            <a:spLocks noGrp="1"/>
          </p:cNvSpPr>
          <p:nvPr>
            <p:ph type="ctrTitle"/>
          </p:nvPr>
        </p:nvSpPr>
        <p:spPr>
          <a:xfrm>
            <a:off x="630936" y="502920"/>
            <a:ext cx="3419856" cy="1463040"/>
          </a:xfrm>
        </p:spPr>
        <p:txBody>
          <a:bodyPr vert="horz" lIns="91440" tIns="45720" rIns="91440" bIns="45720" rtlCol="0" anchor="ctr">
            <a:normAutofit fontScale="90000"/>
          </a:bodyPr>
          <a:lstStyle/>
          <a:p>
            <a:pPr algn="l"/>
            <a:r>
              <a:rPr lang="en-US" altLang="zh-CN" sz="3000" b="1" dirty="0"/>
              <a:t>Demand for services by NGOs in Ontario</a:t>
            </a:r>
            <a:br>
              <a:rPr lang="en-US" altLang="zh-CN" sz="3000" kern="1200" dirty="0">
                <a:solidFill>
                  <a:schemeClr val="tx1"/>
                </a:solidFill>
                <a:latin typeface="+mj-lt"/>
                <a:ea typeface="+mj-ea"/>
                <a:cs typeface="+mj-cs"/>
              </a:rPr>
            </a:br>
            <a:endParaRPr kumimoji="1" lang="en-US" altLang="zh-CN" sz="3000" kern="1200" dirty="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434FB59C-140A-E02F-4069-5A6B0A533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标题 2">
            <a:extLst>
              <a:ext uri="{FF2B5EF4-FFF2-40B4-BE49-F238E27FC236}">
                <a16:creationId xmlns:a16="http://schemas.microsoft.com/office/drawing/2014/main" id="{A8B1F7E1-B031-9C50-1882-9C3388DBC214}"/>
              </a:ext>
            </a:extLst>
          </p:cNvPr>
          <p:cNvSpPr>
            <a:spLocks noGrp="1"/>
          </p:cNvSpPr>
          <p:nvPr>
            <p:ph type="subTitle" idx="1"/>
          </p:nvPr>
        </p:nvSpPr>
        <p:spPr>
          <a:xfrm>
            <a:off x="4474463" y="214312"/>
            <a:ext cx="7717537" cy="2220130"/>
          </a:xfrm>
        </p:spPr>
        <p:txBody>
          <a:bodyPr vert="horz" lIns="91440" tIns="45720" rIns="91440" bIns="45720" rtlCol="0" anchor="t">
            <a:normAutofit/>
          </a:bodyPr>
          <a:lstStyle/>
          <a:p>
            <a:pPr marL="171450" indent="-171450" algn="l">
              <a:buFont typeface="Wingdings" panose="05000000000000000000" pitchFamily="2" charset="2"/>
              <a:buChar char="§"/>
            </a:pPr>
            <a:r>
              <a:rPr kumimoji="1" lang="en-US" altLang="zh-CN" sz="1100"/>
              <a:t>The chart compares the demand for programs and services experienced by Ontario NGOs in 2023 and 2024.</a:t>
            </a:r>
          </a:p>
          <a:p>
            <a:pPr marL="171450" indent="-171450" algn="l">
              <a:buFont typeface="Wingdings" panose="05000000000000000000" pitchFamily="2" charset="2"/>
              <a:buChar char="§"/>
            </a:pPr>
            <a:r>
              <a:rPr kumimoji="1" lang="en-US" altLang="zh-CN" sz="1100"/>
              <a:t>In 2024, 83% of NGOs reported an increase in demand for their programs and services, a rise from 76% in 2023, indicating a growing need for NGO support across the province.</a:t>
            </a:r>
          </a:p>
          <a:p>
            <a:pPr marL="171450" indent="-171450" algn="l">
              <a:buFont typeface="Wingdings" panose="05000000000000000000" pitchFamily="2" charset="2"/>
              <a:buChar char="§"/>
            </a:pPr>
            <a:r>
              <a:rPr kumimoji="1" lang="en-US" altLang="zh-CN" sz="1100"/>
              <a:t>Only 11% of NGOs in 2024 reported no increase in demand, which is a decrease compared to 16% in 2023, suggesting that fewer NGOs are experiencing stable or reduced demand.</a:t>
            </a:r>
          </a:p>
          <a:p>
            <a:pPr marL="171450" indent="-171450" algn="l">
              <a:buFont typeface="Wingdings" panose="05000000000000000000" pitchFamily="2" charset="2"/>
              <a:buChar char="§"/>
            </a:pPr>
            <a:r>
              <a:rPr kumimoji="1" lang="en-US" altLang="zh-CN" sz="1100"/>
              <a:t>Uncertainty regarding demand remains relatively low, with 6% in 2024 being unsure about changes in demand, down from 8% in 2023.</a:t>
            </a:r>
          </a:p>
          <a:p>
            <a:pPr marL="171450" indent="-171450" algn="l">
              <a:buFont typeface="Wingdings" panose="05000000000000000000" pitchFamily="2" charset="2"/>
              <a:buChar char="§"/>
            </a:pPr>
            <a:r>
              <a:rPr kumimoji="1" lang="en-US" altLang="zh-CN" sz="1100"/>
              <a:t>The overall trend points to a continuing increase in the pressure on NGOs to deliver essential services, reflecting growing community needs in Ontario.</a:t>
            </a:r>
            <a:endParaRPr kumimoji="1" lang="en-US" altLang="zh-CN" sz="1100" dirty="0"/>
          </a:p>
        </p:txBody>
      </p:sp>
      <p:pic>
        <p:nvPicPr>
          <p:cNvPr id="10" name="Picture 9">
            <a:extLst>
              <a:ext uri="{FF2B5EF4-FFF2-40B4-BE49-F238E27FC236}">
                <a16:creationId xmlns:a16="http://schemas.microsoft.com/office/drawing/2014/main" id="{6556765F-C2D9-DB00-F152-3ACF0B3273CE}"/>
              </a:ext>
            </a:extLst>
          </p:cNvPr>
          <p:cNvPicPr>
            <a:picLocks noChangeAspect="1"/>
          </p:cNvPicPr>
          <p:nvPr/>
        </p:nvPicPr>
        <p:blipFill>
          <a:blip r:embed="rId2"/>
          <a:stretch>
            <a:fillRect/>
          </a:stretch>
        </p:blipFill>
        <p:spPr>
          <a:xfrm>
            <a:off x="566928" y="2434442"/>
            <a:ext cx="8985505" cy="3839448"/>
          </a:xfrm>
          <a:prstGeom prst="rect">
            <a:avLst/>
          </a:prstGeom>
        </p:spPr>
      </p:pic>
      <p:sp>
        <p:nvSpPr>
          <p:cNvPr id="4" name="TextBox 3">
            <a:extLst>
              <a:ext uri="{FF2B5EF4-FFF2-40B4-BE49-F238E27FC236}">
                <a16:creationId xmlns:a16="http://schemas.microsoft.com/office/drawing/2014/main" id="{E72B3C70-27D4-6C09-EA34-9602CCCCE705}"/>
              </a:ext>
            </a:extLst>
          </p:cNvPr>
          <p:cNvSpPr txBox="1"/>
          <p:nvPr/>
        </p:nvSpPr>
        <p:spPr>
          <a:xfrm>
            <a:off x="9316720" y="5466080"/>
            <a:ext cx="274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Source</a:t>
            </a:r>
            <a:r>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t> </a:t>
            </a:r>
            <a:r>
              <a:rPr kumimoji="0" lang="en-US" sz="1200" b="0" i="0" u="none" strike="noStrike" kern="1200" cap="none" spc="0" normalizeH="0" baseline="0" noProof="0">
                <a:ln>
                  <a:noFill/>
                </a:ln>
                <a:solidFill>
                  <a:prstClr val="black"/>
                </a:solidFill>
                <a:effectLst/>
                <a:uLnTx/>
                <a:uFillTx/>
                <a:latin typeface="等线" panose="020F0502020204030204"/>
                <a:ea typeface="+mn-ea"/>
                <a:cs typeface="+mn-cs"/>
                <a:hlinkClick r:id="rId3"/>
              </a:rPr>
              <a:t>2023 and 2024 ONN Survey</a:t>
            </a:r>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97995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4B4FA1-F265-2044-3C52-0480B38B7073}"/>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DBB68F2-B01F-BBA9-992A-35AE158F5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F64A5C0-485D-389F-18B3-FA1D21A60F07}"/>
              </a:ext>
            </a:extLst>
          </p:cNvPr>
          <p:cNvSpPr>
            <a:spLocks noGrp="1"/>
          </p:cNvSpPr>
          <p:nvPr>
            <p:ph type="ctrTitle"/>
          </p:nvPr>
        </p:nvSpPr>
        <p:spPr>
          <a:xfrm>
            <a:off x="638882" y="639193"/>
            <a:ext cx="3571810" cy="3573516"/>
          </a:xfrm>
        </p:spPr>
        <p:txBody>
          <a:bodyPr vert="horz" lIns="91440" tIns="45720" rIns="91440" bIns="45720" rtlCol="0">
            <a:normAutofit/>
          </a:bodyPr>
          <a:lstStyle/>
          <a:p>
            <a:pPr algn="l"/>
            <a:r>
              <a:rPr lang="en-US" altLang="zh-CN" sz="4600" b="1" dirty="0"/>
              <a:t>Population of Toronto CMA from 2011 to 2021</a:t>
            </a:r>
            <a:endParaRPr kumimoji="1" lang="en-US" altLang="zh-CN" sz="4600" dirty="0"/>
          </a:p>
        </p:txBody>
      </p:sp>
      <p:sp>
        <p:nvSpPr>
          <p:cNvPr id="39" name="sketch line">
            <a:extLst>
              <a:ext uri="{FF2B5EF4-FFF2-40B4-BE49-F238E27FC236}">
                <a16:creationId xmlns:a16="http://schemas.microsoft.com/office/drawing/2014/main" id="{6C431645-4E27-33BA-4208-3BD20288D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a:extLst>
              <a:ext uri="{FF2B5EF4-FFF2-40B4-BE49-F238E27FC236}">
                <a16:creationId xmlns:a16="http://schemas.microsoft.com/office/drawing/2014/main" id="{3527741E-0290-9FD6-A6EA-052DF1A8A053}"/>
              </a:ext>
            </a:extLst>
          </p:cNvPr>
          <p:cNvPicPr>
            <a:picLocks/>
          </p:cNvPicPr>
          <p:nvPr/>
        </p:nvPicPr>
        <p:blipFill>
          <a:blip r:embed="rId2"/>
          <a:srcRect t="4719" b="4719"/>
          <a:stretch/>
        </p:blipFill>
        <p:spPr>
          <a:xfrm>
            <a:off x="4535269" y="1001918"/>
            <a:ext cx="6960433" cy="3092561"/>
          </a:xfrm>
          <a:prstGeom prst="rect">
            <a:avLst/>
          </a:prstGeom>
        </p:spPr>
      </p:pic>
      <p:sp>
        <p:nvSpPr>
          <p:cNvPr id="9" name="文本框 8">
            <a:extLst>
              <a:ext uri="{FF2B5EF4-FFF2-40B4-BE49-F238E27FC236}">
                <a16:creationId xmlns:a16="http://schemas.microsoft.com/office/drawing/2014/main" id="{7FBE03EB-9B66-FE1F-1A83-55E926E3BAF0}"/>
              </a:ext>
            </a:extLst>
          </p:cNvPr>
          <p:cNvSpPr txBox="1"/>
          <p:nvPr/>
        </p:nvSpPr>
        <p:spPr>
          <a:xfrm>
            <a:off x="8293629" y="4212709"/>
            <a:ext cx="3711107" cy="523220"/>
          </a:xfrm>
          <a:prstGeom prst="rect">
            <a:avLst/>
          </a:prstGeom>
          <a:noFill/>
        </p:spPr>
        <p:txBody>
          <a:bodyPr wrap="square" rtlCol="0">
            <a:spAutoFit/>
          </a:bodyPr>
          <a:lstStyle/>
          <a:p>
            <a:r>
              <a:rPr lang="en-US" altLang="zh-CN" sz="1400" b="1" dirty="0">
                <a:solidFill>
                  <a:schemeClr val="tx2">
                    <a:lumMod val="50000"/>
                  </a:schemeClr>
                </a:solidFill>
              </a:rPr>
              <a:t>Data Source </a:t>
            </a:r>
            <a:r>
              <a:rPr lang="en-US" altLang="zh-CN" sz="1400" dirty="0">
                <a:solidFill>
                  <a:schemeClr val="tx2">
                    <a:lumMod val="50000"/>
                  </a:schemeClr>
                </a:solidFill>
              </a:rPr>
              <a:t>: </a:t>
            </a:r>
            <a:r>
              <a:rPr lang="en-US" sz="1400" b="0" i="0" dirty="0">
                <a:solidFill>
                  <a:srgbClr val="333333"/>
                </a:solidFill>
                <a:effectLst/>
                <a:latin typeface="Noto Sans" panose="020B0502040504020204" pitchFamily="34" charset="0"/>
              </a:rPr>
              <a:t>Statistics Canada. 2021 Census of Population.</a:t>
            </a:r>
            <a:endParaRPr kumimoji="1" lang="zh-CN" altLang="en-US" sz="1400" dirty="0"/>
          </a:p>
        </p:txBody>
      </p:sp>
      <p:sp>
        <p:nvSpPr>
          <p:cNvPr id="4" name="Rectangle 1">
            <a:extLst>
              <a:ext uri="{FF2B5EF4-FFF2-40B4-BE49-F238E27FC236}">
                <a16:creationId xmlns:a16="http://schemas.microsoft.com/office/drawing/2014/main" id="{32D3299F-92FC-E54E-13A6-DDB70273EFF7}"/>
              </a:ext>
            </a:extLst>
          </p:cNvPr>
          <p:cNvSpPr>
            <a:spLocks noGrp="1" noChangeArrowheads="1"/>
          </p:cNvSpPr>
          <p:nvPr>
            <p:ph type="subTitle" idx="1"/>
          </p:nvPr>
        </p:nvSpPr>
        <p:spPr bwMode="auto">
          <a:xfrm>
            <a:off x="4654550" y="4735929"/>
            <a:ext cx="735018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Toronto CMA's population shows steady growth, increasing from 2.62M in 2011 to 2.79M in 2021.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consistent rise in population highlights the region's attractiveness for migration and urban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Actionable Insight:</a:t>
            </a:r>
            <a:r>
              <a:rPr kumimoji="0" lang="en-US" altLang="en-US" sz="1800" b="0" i="0" u="none" strike="noStrike" cap="none" normalizeH="0" baseline="0">
                <a:ln>
                  <a:noFill/>
                </a:ln>
                <a:solidFill>
                  <a:schemeClr val="tx1"/>
                </a:solidFill>
                <a:effectLst/>
                <a:latin typeface="Arial" panose="020B0604020202020204" pitchFamily="34" charset="0"/>
              </a:rPr>
              <a:t> Expand housing, infrastructure, and social services to accommodate growing population demands in Toronto CMA effectively.</a:t>
            </a:r>
          </a:p>
        </p:txBody>
      </p:sp>
    </p:spTree>
    <p:extLst>
      <p:ext uri="{BB962C8B-B14F-4D97-AF65-F5344CB8AC3E}">
        <p14:creationId xmlns:p14="http://schemas.microsoft.com/office/powerpoint/2010/main" val="3666714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679D19-EAAC-A40F-7BA9-100C5282560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5C0C3D-ACDE-3FA2-8398-2B9D94797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04A10B0-3ECC-A8EC-FBCD-E59AB4A01C5C}"/>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altLang="zh-CN" b="1" kern="1200" dirty="0">
                <a:solidFill>
                  <a:schemeClr val="tx1"/>
                </a:solidFill>
                <a:latin typeface="+mj-lt"/>
                <a:ea typeface="+mj-ea"/>
                <a:cs typeface="+mj-cs"/>
              </a:rPr>
              <a:t>Financial Forecast of NGO’S in Ontario</a:t>
            </a:r>
            <a:endParaRPr kumimoji="1" lang="en-US" altLang="zh-CN" b="1" kern="1200" dirty="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6F7AD52D-343D-BA51-BF34-91CAD5BC1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0CD048-BC96-9EB5-5C70-65F50FA3E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11517827-4EE4-6CCF-EAE0-63E907A7006C}"/>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kumimoji="1" lang="en-US" altLang="zh-CN" sz="2000" dirty="0"/>
          </a:p>
        </p:txBody>
      </p:sp>
      <p:sp>
        <p:nvSpPr>
          <p:cNvPr id="16" name="Rectangle 15">
            <a:extLst>
              <a:ext uri="{FF2B5EF4-FFF2-40B4-BE49-F238E27FC236}">
                <a16:creationId xmlns:a16="http://schemas.microsoft.com/office/drawing/2014/main" id="{2F7A3FAA-1B2A-96EB-0C72-35CF9F506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D4AFA9-92AB-3BD8-2EB4-550CB015917A}"/>
              </a:ext>
            </a:extLst>
          </p:cNvPr>
          <p:cNvPicPr>
            <a:picLocks noChangeAspect="1"/>
          </p:cNvPicPr>
          <p:nvPr/>
        </p:nvPicPr>
        <p:blipFill>
          <a:blip r:embed="rId3"/>
          <a:stretch>
            <a:fillRect/>
          </a:stretch>
        </p:blipFill>
        <p:spPr>
          <a:xfrm>
            <a:off x="1249259" y="2334408"/>
            <a:ext cx="7691541" cy="4136661"/>
          </a:xfrm>
          <a:prstGeom prst="rect">
            <a:avLst/>
          </a:prstGeom>
        </p:spPr>
      </p:pic>
      <p:sp>
        <p:nvSpPr>
          <p:cNvPr id="4" name="TextBox 3">
            <a:extLst>
              <a:ext uri="{FF2B5EF4-FFF2-40B4-BE49-F238E27FC236}">
                <a16:creationId xmlns:a16="http://schemas.microsoft.com/office/drawing/2014/main" id="{2A4403F8-71F4-D485-DA7C-6437173404EE}"/>
              </a:ext>
            </a:extLst>
          </p:cNvPr>
          <p:cNvSpPr txBox="1"/>
          <p:nvPr/>
        </p:nvSpPr>
        <p:spPr>
          <a:xfrm rot="10800000" flipV="1">
            <a:off x="9652000" y="5603517"/>
            <a:ext cx="173136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rPr>
              <a:t>Source</a:t>
            </a:r>
            <a:r>
              <a:rPr kumimoji="0" lang="en-US" sz="1800" b="0" i="0" u="none" strike="noStrike" kern="1200" cap="none" spc="0" normalizeH="0" baseline="0" noProof="0" dirty="0">
                <a:ln>
                  <a:noFill/>
                </a:ln>
                <a:solidFill>
                  <a:prstClr val="black"/>
                </a:solidFill>
                <a:effectLst/>
                <a:uLnTx/>
                <a:uFillTx/>
                <a:latin typeface="等线"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hlinkClick r:id="rId4"/>
              </a:rPr>
              <a:t>2023 and 2024 ONN Survey</a:t>
            </a:r>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593775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00341A-D06E-D30B-FEAE-3D048A664E2F}"/>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4270565-C0BD-DF45-51D4-14B1B435C05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zh-CN" sz="5000" b="1" kern="1200" dirty="0">
                <a:solidFill>
                  <a:schemeClr val="tx1"/>
                </a:solidFill>
                <a:latin typeface="+mj-lt"/>
                <a:ea typeface="+mj-ea"/>
                <a:cs typeface="+mj-cs"/>
              </a:rPr>
              <a:t>Financial Forecast of NGO’S in Ontario</a:t>
            </a:r>
            <a:endParaRPr kumimoji="1" lang="en-US" altLang="zh-CN" sz="5000" b="1" kern="1200" dirty="0">
              <a:solidFill>
                <a:schemeClr val="tx1"/>
              </a:solidFill>
              <a:latin typeface="+mj-lt"/>
              <a:ea typeface="+mj-ea"/>
              <a:cs typeface="+mj-cs"/>
            </a:endParaRPr>
          </a:p>
        </p:txBody>
      </p:sp>
      <p:sp>
        <p:nvSpPr>
          <p:cNvPr id="2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909DE83E-7071-5E5B-F693-C8B26E5328D8}"/>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kumimoji="1" lang="en-US" altLang="zh-CN" sz="2000" dirty="0"/>
          </a:p>
        </p:txBody>
      </p:sp>
      <p:graphicFrame>
        <p:nvGraphicFramePr>
          <p:cNvPr id="22" name="TextBox 19">
            <a:extLst>
              <a:ext uri="{FF2B5EF4-FFF2-40B4-BE49-F238E27FC236}">
                <a16:creationId xmlns:a16="http://schemas.microsoft.com/office/drawing/2014/main" id="{C18F9EBB-2BDF-4DEB-957F-572960E83EFE}"/>
              </a:ext>
            </a:extLst>
          </p:cNvPr>
          <p:cNvGraphicFramePr/>
          <p:nvPr>
            <p:extLst>
              <p:ext uri="{D42A27DB-BD31-4B8C-83A1-F6EECF244321}">
                <p14:modId xmlns:p14="http://schemas.microsoft.com/office/powerpoint/2010/main" val="561114867"/>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9297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2111F4-7377-FA45-5647-96AD70FC87D8}"/>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6F83D79-40E7-25A0-AA2D-E4D6EE844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D197ECB-03B3-0E3F-7DD1-39C5B77587D1}"/>
              </a:ext>
            </a:extLst>
          </p:cNvPr>
          <p:cNvSpPr>
            <a:spLocks noGrp="1"/>
          </p:cNvSpPr>
          <p:nvPr>
            <p:ph type="ctrTitle"/>
          </p:nvPr>
        </p:nvSpPr>
        <p:spPr>
          <a:xfrm>
            <a:off x="4526661" y="548640"/>
            <a:ext cx="3419856" cy="1463040"/>
          </a:xfrm>
        </p:spPr>
        <p:txBody>
          <a:bodyPr vert="horz" lIns="91440" tIns="45720" rIns="91440" bIns="45720" rtlCol="0" anchor="ctr">
            <a:normAutofit fontScale="90000"/>
          </a:bodyPr>
          <a:lstStyle/>
          <a:p>
            <a:pPr algn="l"/>
            <a:r>
              <a:rPr lang="en-US" altLang="zh-CN" sz="3000" b="1" kern="1200" dirty="0">
                <a:solidFill>
                  <a:schemeClr val="tx1"/>
                </a:solidFill>
                <a:latin typeface="+mj-lt"/>
                <a:ea typeface="+mj-ea"/>
                <a:cs typeface="+mj-cs"/>
              </a:rPr>
              <a:t>Impact of shortages on Ontario NGO’s in 2022, 2033 and 2024</a:t>
            </a:r>
            <a:br>
              <a:rPr lang="en-US" altLang="zh-CN" sz="3000" kern="1200" dirty="0">
                <a:solidFill>
                  <a:schemeClr val="tx1"/>
                </a:solidFill>
                <a:latin typeface="+mj-lt"/>
                <a:ea typeface="+mj-ea"/>
                <a:cs typeface="+mj-cs"/>
              </a:rPr>
            </a:br>
            <a:endParaRPr kumimoji="1" lang="en-US" altLang="zh-CN" sz="3000" kern="1200" dirty="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718A80B5-5ADD-FCBB-46AC-0719C4BD6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AA7057-B4B0-C8D3-22F0-DCB633C00343}"/>
              </a:ext>
            </a:extLst>
          </p:cNvPr>
          <p:cNvPicPr>
            <a:picLocks noChangeAspect="1"/>
          </p:cNvPicPr>
          <p:nvPr/>
        </p:nvPicPr>
        <p:blipFill>
          <a:blip r:embed="rId2"/>
          <a:stretch>
            <a:fillRect/>
          </a:stretch>
        </p:blipFill>
        <p:spPr>
          <a:xfrm>
            <a:off x="597408" y="2316298"/>
            <a:ext cx="9028177" cy="4191363"/>
          </a:xfrm>
          <a:prstGeom prst="rect">
            <a:avLst/>
          </a:prstGeom>
        </p:spPr>
      </p:pic>
      <p:sp>
        <p:nvSpPr>
          <p:cNvPr id="3" name="TextBox 2">
            <a:extLst>
              <a:ext uri="{FF2B5EF4-FFF2-40B4-BE49-F238E27FC236}">
                <a16:creationId xmlns:a16="http://schemas.microsoft.com/office/drawing/2014/main" id="{5C836099-A5A9-0E0D-C2B6-5993994040E4}"/>
              </a:ext>
            </a:extLst>
          </p:cNvPr>
          <p:cNvSpPr txBox="1"/>
          <p:nvPr/>
        </p:nvSpPr>
        <p:spPr>
          <a:xfrm>
            <a:off x="9743440" y="5730240"/>
            <a:ext cx="231648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rPr>
              <a:t>Source</a:t>
            </a:r>
            <a:r>
              <a:rPr kumimoji="0" lang="en-US" sz="1800" b="0" i="0" u="none" strike="noStrike" kern="1200" cap="none" spc="0" normalizeH="0" baseline="0" noProof="0" dirty="0">
                <a:ln>
                  <a:noFill/>
                </a:ln>
                <a:solidFill>
                  <a:prstClr val="black"/>
                </a:solidFill>
                <a:effectLst/>
                <a:uLnTx/>
                <a:uFillTx/>
                <a:latin typeface="等线"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rPr>
              <a:t>2023 and 2024 ONN Survey</a:t>
            </a:r>
          </a:p>
        </p:txBody>
      </p:sp>
    </p:spTree>
    <p:extLst>
      <p:ext uri="{BB962C8B-B14F-4D97-AF65-F5344CB8AC3E}">
        <p14:creationId xmlns:p14="http://schemas.microsoft.com/office/powerpoint/2010/main" val="1304390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93DB60-A589-0C11-D8C4-6E4C9801AC2F}"/>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6" name="Group 35">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32" name="Rectangle 3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5" name="Freeform: Shape 3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7" name="Rectangle 3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标题 1">
            <a:extLst>
              <a:ext uri="{FF2B5EF4-FFF2-40B4-BE49-F238E27FC236}">
                <a16:creationId xmlns:a16="http://schemas.microsoft.com/office/drawing/2014/main" id="{400CA9EF-B2F4-BB76-94C4-8C06697573A1}"/>
              </a:ext>
            </a:extLst>
          </p:cNvPr>
          <p:cNvSpPr>
            <a:spLocks noGrp="1"/>
          </p:cNvSpPr>
          <p:nvPr>
            <p:ph type="ctrTitle"/>
          </p:nvPr>
        </p:nvSpPr>
        <p:spPr>
          <a:xfrm>
            <a:off x="1143000" y="990599"/>
            <a:ext cx="9906000" cy="685800"/>
          </a:xfrm>
        </p:spPr>
        <p:txBody>
          <a:bodyPr vert="horz" lIns="91440" tIns="45720" rIns="91440" bIns="45720" rtlCol="0" anchor="t">
            <a:normAutofit/>
          </a:bodyPr>
          <a:lstStyle/>
          <a:p>
            <a:pPr algn="l"/>
            <a:r>
              <a:rPr lang="en-US" altLang="zh-CN" sz="1900" b="1" kern="1200">
                <a:solidFill>
                  <a:schemeClr val="tx1"/>
                </a:solidFill>
                <a:latin typeface="+mj-lt"/>
                <a:ea typeface="+mj-ea"/>
                <a:cs typeface="+mj-cs"/>
              </a:rPr>
              <a:t>Shortages impact on NGOs in Ontario</a:t>
            </a:r>
            <a:br>
              <a:rPr lang="en-US" altLang="zh-CN" sz="1900" kern="1200">
                <a:solidFill>
                  <a:schemeClr val="tx1"/>
                </a:solidFill>
                <a:latin typeface="+mj-lt"/>
                <a:ea typeface="+mj-ea"/>
                <a:cs typeface="+mj-cs"/>
              </a:rPr>
            </a:br>
            <a:endParaRPr kumimoji="1" lang="en-US" altLang="zh-CN" sz="1900" kern="1200">
              <a:solidFill>
                <a:schemeClr val="tx1"/>
              </a:solidFill>
              <a:latin typeface="+mj-lt"/>
              <a:ea typeface="+mj-ea"/>
              <a:cs typeface="+mj-cs"/>
            </a:endParaRPr>
          </a:p>
        </p:txBody>
      </p:sp>
      <p:graphicFrame>
        <p:nvGraphicFramePr>
          <p:cNvPr id="38" name="TextBox 3">
            <a:extLst>
              <a:ext uri="{FF2B5EF4-FFF2-40B4-BE49-F238E27FC236}">
                <a16:creationId xmlns:a16="http://schemas.microsoft.com/office/drawing/2014/main" id="{8DB44451-0379-E8BD-49E4-6FE2B781A7D8}"/>
              </a:ext>
            </a:extLst>
          </p:cNvPr>
          <p:cNvGraphicFramePr/>
          <p:nvPr>
            <p:extLst>
              <p:ext uri="{D42A27DB-BD31-4B8C-83A1-F6EECF244321}">
                <p14:modId xmlns:p14="http://schemas.microsoft.com/office/powerpoint/2010/main" val="2401862500"/>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5429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475221-A1BD-122D-54D2-D135B654E95C}"/>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ADA936A-C05A-FB23-27FF-90D99AB30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1C0D87F-63FD-08A7-6736-2658E62CACE3}"/>
              </a:ext>
            </a:extLst>
          </p:cNvPr>
          <p:cNvSpPr>
            <a:spLocks noGrp="1"/>
          </p:cNvSpPr>
          <p:nvPr>
            <p:ph type="ctrTitle"/>
          </p:nvPr>
        </p:nvSpPr>
        <p:spPr>
          <a:xfrm>
            <a:off x="4574285" y="502920"/>
            <a:ext cx="5150739" cy="1463040"/>
          </a:xfrm>
        </p:spPr>
        <p:txBody>
          <a:bodyPr vert="horz" lIns="91440" tIns="45720" rIns="91440" bIns="45720" rtlCol="0" anchor="ctr">
            <a:normAutofit/>
          </a:bodyPr>
          <a:lstStyle/>
          <a:p>
            <a:pPr algn="l"/>
            <a:r>
              <a:rPr lang="en-US" altLang="zh-CN" sz="3000" b="1" kern="1200" dirty="0">
                <a:solidFill>
                  <a:schemeClr val="tx1"/>
                </a:solidFill>
                <a:latin typeface="+mj-lt"/>
                <a:ea typeface="+mj-ea"/>
                <a:cs typeface="+mj-cs"/>
              </a:rPr>
              <a:t>NGO’s skill shortages in Ontario -2024</a:t>
            </a:r>
            <a:br>
              <a:rPr lang="en-US" altLang="zh-CN" sz="3000" kern="1200" dirty="0">
                <a:solidFill>
                  <a:schemeClr val="tx1"/>
                </a:solidFill>
                <a:latin typeface="+mj-lt"/>
                <a:ea typeface="+mj-ea"/>
                <a:cs typeface="+mj-cs"/>
              </a:rPr>
            </a:br>
            <a:endParaRPr kumimoji="1" lang="en-US" altLang="zh-CN" sz="3000" kern="1200" dirty="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849B7F12-747F-3A4A-D05C-2D2330D87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070B5A6-FB65-AEDD-0307-382C15723542}"/>
              </a:ext>
            </a:extLst>
          </p:cNvPr>
          <p:cNvPicPr>
            <a:picLocks noChangeAspect="1"/>
          </p:cNvPicPr>
          <p:nvPr/>
        </p:nvPicPr>
        <p:blipFill>
          <a:blip r:embed="rId3"/>
          <a:stretch>
            <a:fillRect/>
          </a:stretch>
        </p:blipFill>
        <p:spPr>
          <a:xfrm>
            <a:off x="1413850" y="2259106"/>
            <a:ext cx="9364299" cy="4004781"/>
          </a:xfrm>
          <a:prstGeom prst="rect">
            <a:avLst/>
          </a:prstGeom>
        </p:spPr>
      </p:pic>
      <p:sp>
        <p:nvSpPr>
          <p:cNvPr id="3" name="TextBox 2">
            <a:extLst>
              <a:ext uri="{FF2B5EF4-FFF2-40B4-BE49-F238E27FC236}">
                <a16:creationId xmlns:a16="http://schemas.microsoft.com/office/drawing/2014/main" id="{03FD687F-299A-846A-6F63-CE7CAA4ABFB4}"/>
              </a:ext>
            </a:extLst>
          </p:cNvPr>
          <p:cNvSpPr txBox="1"/>
          <p:nvPr/>
        </p:nvSpPr>
        <p:spPr>
          <a:xfrm>
            <a:off x="8686800" y="5191760"/>
            <a:ext cx="201168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Source</a:t>
            </a:r>
            <a:r>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t> </a:t>
            </a:r>
            <a:r>
              <a:rPr kumimoji="0" lang="en-US" sz="1200" b="0" i="0" u="none" strike="noStrike" kern="1200" cap="none" spc="0" normalizeH="0" baseline="0" noProof="0">
                <a:ln>
                  <a:noFill/>
                </a:ln>
                <a:solidFill>
                  <a:prstClr val="black"/>
                </a:solidFill>
                <a:effectLst/>
                <a:uLnTx/>
                <a:uFillTx/>
                <a:latin typeface="等线" panose="020F0502020204030204"/>
                <a:ea typeface="+mn-ea"/>
                <a:cs typeface="+mn-cs"/>
                <a:hlinkClick r:id="rId4"/>
              </a:rPr>
              <a:t>2023 and 2024 ONN Survey</a:t>
            </a:r>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3898144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622EE4-FE0E-3033-22BC-50B5B358246F}"/>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8" name="Group 27">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29" name="Rectangle 28">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2" name="Freeform: Shape 31">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4" name="Rectangle 33">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标题 1">
            <a:extLst>
              <a:ext uri="{FF2B5EF4-FFF2-40B4-BE49-F238E27FC236}">
                <a16:creationId xmlns:a16="http://schemas.microsoft.com/office/drawing/2014/main" id="{1B608A8E-5617-E882-158D-F256F21A32E4}"/>
              </a:ext>
            </a:extLst>
          </p:cNvPr>
          <p:cNvSpPr>
            <a:spLocks noGrp="1"/>
          </p:cNvSpPr>
          <p:nvPr>
            <p:ph type="title"/>
          </p:nvPr>
        </p:nvSpPr>
        <p:spPr>
          <a:xfrm>
            <a:off x="1143000" y="990599"/>
            <a:ext cx="9906000" cy="685800"/>
          </a:xfrm>
        </p:spPr>
        <p:txBody>
          <a:bodyPr vert="horz" lIns="91440" tIns="45720" rIns="91440" bIns="45720" rtlCol="0" anchor="t">
            <a:normAutofit/>
          </a:bodyPr>
          <a:lstStyle/>
          <a:p>
            <a:r>
              <a:rPr lang="en-US" altLang="zh-CN" sz="4000" b="1" kern="1200">
                <a:solidFill>
                  <a:schemeClr val="tx1"/>
                </a:solidFill>
                <a:latin typeface="+mj-lt"/>
                <a:ea typeface="+mj-ea"/>
                <a:cs typeface="+mj-cs"/>
              </a:rPr>
              <a:t>NGO’s skill shortages in Ontario -2024</a:t>
            </a:r>
            <a:endParaRPr kumimoji="1" lang="en-US" altLang="zh-CN" sz="4000" b="1" kern="1200">
              <a:solidFill>
                <a:schemeClr val="tx1"/>
              </a:solidFill>
              <a:latin typeface="+mj-lt"/>
              <a:ea typeface="+mj-ea"/>
              <a:cs typeface="+mj-cs"/>
            </a:endParaRPr>
          </a:p>
        </p:txBody>
      </p:sp>
      <p:sp>
        <p:nvSpPr>
          <p:cNvPr id="3" name="文本框 2">
            <a:extLst>
              <a:ext uri="{FF2B5EF4-FFF2-40B4-BE49-F238E27FC236}">
                <a16:creationId xmlns:a16="http://schemas.microsoft.com/office/drawing/2014/main" id="{050C0FE8-0E25-AE1F-0D6F-98ADFDDD6EBD}"/>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kumimoji="1" lang="en-US" altLang="zh-CN" sz="2000" dirty="0"/>
          </a:p>
        </p:txBody>
      </p:sp>
      <p:graphicFrame>
        <p:nvGraphicFramePr>
          <p:cNvPr id="22" name="TextBox 19">
            <a:extLst>
              <a:ext uri="{FF2B5EF4-FFF2-40B4-BE49-F238E27FC236}">
                <a16:creationId xmlns:a16="http://schemas.microsoft.com/office/drawing/2014/main" id="{2C3F1231-1C3C-0A57-065D-E518044E0BDA}"/>
              </a:ext>
            </a:extLst>
          </p:cNvPr>
          <p:cNvGraphicFramePr/>
          <p:nvPr>
            <p:extLst>
              <p:ext uri="{D42A27DB-BD31-4B8C-83A1-F6EECF244321}">
                <p14:modId xmlns:p14="http://schemas.microsoft.com/office/powerpoint/2010/main" val="1525053602"/>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6480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A1D3CF-6B36-59AA-0E40-88B84544E525}"/>
            </a:ext>
          </a:extLst>
        </p:cNvPr>
        <p:cNvGrpSpPr/>
        <p:nvPr/>
      </p:nvGrpSpPr>
      <p:grpSpPr>
        <a:xfrm>
          <a:off x="0" y="0"/>
          <a:ext cx="0" cy="0"/>
          <a:chOff x="0" y="0"/>
          <a:chExt cx="0" cy="0"/>
        </a:xfrm>
      </p:grpSpPr>
      <p:sp useBgFill="1">
        <p:nvSpPr>
          <p:cNvPr id="21" name="Color Cover">
            <a:extLst>
              <a:ext uri="{FF2B5EF4-FFF2-40B4-BE49-F238E27FC236}">
                <a16:creationId xmlns:a16="http://schemas.microsoft.com/office/drawing/2014/main" id="{F7EEA787-AC4C-CBC1-405A-371BF162E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B114EAE2-6442-36A1-CF8A-E0E0B1DD6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7697C21E-162F-B253-EF18-7E19543933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26" name="Color">
              <a:extLst>
                <a:ext uri="{FF2B5EF4-FFF2-40B4-BE49-F238E27FC236}">
                  <a16:creationId xmlns:a16="http://schemas.microsoft.com/office/drawing/2014/main" id="{D54AA698-8F72-B73C-B9A2-430C1F7B22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36876DE4-67AA-979B-CA95-6FB40893A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52B783C4-4418-E217-9111-84AC38D289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BCF7B9D1-6DAF-73C4-3B55-21A430E70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7FA78BC2-B068-E199-2A4C-785420E4E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93B5F4D7-F400-0A06-D35C-4B9ABF5F2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D70039F8-BCD9-B670-C5D9-1187BE1C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C5BFDE23-4EA0-0DEB-CF4A-2BEE6E6B7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976959D3-F1C3-BB60-2FBF-9EF3475E76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9148D868-008E-CD2E-8402-4A33CDD5C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标题 1">
            <a:extLst>
              <a:ext uri="{FF2B5EF4-FFF2-40B4-BE49-F238E27FC236}">
                <a16:creationId xmlns:a16="http://schemas.microsoft.com/office/drawing/2014/main" id="{4E00A0CE-816F-10C8-C401-18C61E42FD74}"/>
              </a:ext>
            </a:extLst>
          </p:cNvPr>
          <p:cNvSpPr>
            <a:spLocks noGrp="1"/>
          </p:cNvSpPr>
          <p:nvPr>
            <p:ph type="title"/>
          </p:nvPr>
        </p:nvSpPr>
        <p:spPr>
          <a:xfrm>
            <a:off x="786385" y="841248"/>
            <a:ext cx="5129600" cy="5340097"/>
          </a:xfrm>
        </p:spPr>
        <p:txBody>
          <a:bodyPr vert="horz" lIns="91440" tIns="45720" rIns="91440" bIns="45720" rtlCol="0" anchor="ctr">
            <a:normAutofit/>
          </a:bodyPr>
          <a:lstStyle/>
          <a:p>
            <a:r>
              <a:rPr lang="en" altLang="zh-CN" sz="6600" b="1" dirty="0"/>
              <a:t>Overview of Engaged Residents</a:t>
            </a:r>
            <a:endParaRPr kumimoji="1" lang="en-US" altLang="zh-CN" sz="6600" b="1" kern="1200" dirty="0">
              <a:solidFill>
                <a:schemeClr val="bg1"/>
              </a:solidFill>
              <a:latin typeface="+mj-lt"/>
              <a:ea typeface="+mj-ea"/>
              <a:cs typeface="+mj-cs"/>
            </a:endParaRPr>
          </a:p>
        </p:txBody>
      </p:sp>
      <p:sp>
        <p:nvSpPr>
          <p:cNvPr id="3" name="文本框 2">
            <a:extLst>
              <a:ext uri="{FF2B5EF4-FFF2-40B4-BE49-F238E27FC236}">
                <a16:creationId xmlns:a16="http://schemas.microsoft.com/office/drawing/2014/main" id="{11D08396-6EF9-A1AD-A946-A9DBB87F14C2}"/>
              </a:ext>
            </a:extLst>
          </p:cNvPr>
          <p:cNvSpPr txBox="1"/>
          <p:nvPr/>
        </p:nvSpPr>
        <p:spPr>
          <a:xfrm>
            <a:off x="6464410" y="841247"/>
            <a:ext cx="4484536" cy="534009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1" lang="en-US" altLang="zh-CN" dirty="0">
                <a:solidFill>
                  <a:schemeClr val="tx2"/>
                </a:solidFill>
              </a:rPr>
              <a:t>Analyzing the community engagement of individuals and trust in society and institutions.</a:t>
            </a:r>
          </a:p>
          <a:p>
            <a:pPr indent="-228600">
              <a:lnSpc>
                <a:spcPct val="90000"/>
              </a:lnSpc>
              <a:spcAft>
                <a:spcPts val="600"/>
              </a:spcAft>
              <a:buFont typeface="Arial" panose="020B0604020202020204" pitchFamily="34" charset="0"/>
              <a:buChar char="•"/>
            </a:pPr>
            <a:endParaRPr kumimoji="1" lang="en-US" altLang="zh-CN" dirty="0">
              <a:solidFill>
                <a:schemeClr val="tx2"/>
              </a:solidFill>
            </a:endParaRPr>
          </a:p>
        </p:txBody>
      </p:sp>
    </p:spTree>
    <p:extLst>
      <p:ext uri="{BB962C8B-B14F-4D97-AF65-F5344CB8AC3E}">
        <p14:creationId xmlns:p14="http://schemas.microsoft.com/office/powerpoint/2010/main" val="1787602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077313-6E41-8AC8-07E1-961C73818634}"/>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2" name="Group 21">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23" name="Rectangle 22">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6" name="Freeform: Shape 25">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8" name="Rectangle 2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标题 1">
            <a:extLst>
              <a:ext uri="{FF2B5EF4-FFF2-40B4-BE49-F238E27FC236}">
                <a16:creationId xmlns:a16="http://schemas.microsoft.com/office/drawing/2014/main" id="{B056D1B3-4D7A-0B1B-F8C3-970CF621816D}"/>
              </a:ext>
            </a:extLst>
          </p:cNvPr>
          <p:cNvSpPr>
            <a:spLocks noGrp="1"/>
          </p:cNvSpPr>
          <p:nvPr>
            <p:ph type="title"/>
          </p:nvPr>
        </p:nvSpPr>
        <p:spPr>
          <a:xfrm>
            <a:off x="1143000" y="990599"/>
            <a:ext cx="9906000" cy="685800"/>
          </a:xfrm>
        </p:spPr>
        <p:txBody>
          <a:bodyPr anchor="t">
            <a:normAutofit/>
          </a:bodyPr>
          <a:lstStyle/>
          <a:p>
            <a:r>
              <a:rPr lang="en" altLang="zh-CN" sz="1900" b="1" dirty="0"/>
              <a:t>Overview of Engaged Residents</a:t>
            </a:r>
            <a:br>
              <a:rPr lang="en" altLang="zh-CN" sz="1900" dirty="0"/>
            </a:br>
            <a:endParaRPr kumimoji="1" lang="zh-CN" altLang="en-US" sz="1900" dirty="0"/>
          </a:p>
        </p:txBody>
      </p:sp>
      <p:graphicFrame>
        <p:nvGraphicFramePr>
          <p:cNvPr id="16" name="内容占位符 2">
            <a:extLst>
              <a:ext uri="{FF2B5EF4-FFF2-40B4-BE49-F238E27FC236}">
                <a16:creationId xmlns:a16="http://schemas.microsoft.com/office/drawing/2014/main" id="{061051B7-C7EE-7973-DD81-F0A1BF0C56A1}"/>
              </a:ext>
            </a:extLst>
          </p:cNvPr>
          <p:cNvGraphicFramePr>
            <a:graphicFrameLocks noGrp="1"/>
          </p:cNvGraphicFramePr>
          <p:nvPr>
            <p:ph idx="1"/>
            <p:extLst>
              <p:ext uri="{D42A27DB-BD31-4B8C-83A1-F6EECF244321}">
                <p14:modId xmlns:p14="http://schemas.microsoft.com/office/powerpoint/2010/main" val="3208100569"/>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437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E3CC84-2D0A-37CC-3DD9-A6DBF5C0A7EA}"/>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8685EAA-1790-4AD6-F0FD-F40E590EA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BB3C7AE-BB23-8038-BDE0-D2286D27A509}"/>
              </a:ext>
            </a:extLst>
          </p:cNvPr>
          <p:cNvSpPr>
            <a:spLocks noGrp="1"/>
          </p:cNvSpPr>
          <p:nvPr>
            <p:ph type="ctrTitle"/>
          </p:nvPr>
        </p:nvSpPr>
        <p:spPr>
          <a:xfrm>
            <a:off x="630936" y="457200"/>
            <a:ext cx="3419856" cy="1508759"/>
          </a:xfrm>
        </p:spPr>
        <p:txBody>
          <a:bodyPr vert="horz" lIns="91440" tIns="45720" rIns="91440" bIns="45720" rtlCol="0" anchor="ctr">
            <a:normAutofit fontScale="90000"/>
          </a:bodyPr>
          <a:lstStyle/>
          <a:p>
            <a:pPr algn="l"/>
            <a:r>
              <a:rPr lang="en-US" altLang="zh-CN" sz="3000" kern="1200" dirty="0">
                <a:solidFill>
                  <a:schemeClr val="tx1"/>
                </a:solidFill>
                <a:latin typeface="+mj-lt"/>
                <a:ea typeface="+mj-ea"/>
                <a:cs typeface="+mj-cs"/>
              </a:rPr>
              <a:t> </a:t>
            </a:r>
            <a:r>
              <a:rPr lang="en-US" altLang="zh-CN" sz="2700" b="1" kern="1200" dirty="0">
                <a:solidFill>
                  <a:schemeClr val="tx1"/>
                </a:solidFill>
                <a:latin typeface="+mj-lt"/>
                <a:ea typeface="+mj-ea"/>
                <a:cs typeface="+mj-cs"/>
              </a:rPr>
              <a:t>High Confidence in Institutions and Trust in the Media by Province</a:t>
            </a:r>
            <a:br>
              <a:rPr lang="en-US" altLang="zh-CN" sz="3000" kern="1200" dirty="0">
                <a:solidFill>
                  <a:schemeClr val="tx1"/>
                </a:solidFill>
                <a:latin typeface="+mj-lt"/>
                <a:ea typeface="+mj-ea"/>
                <a:cs typeface="+mj-cs"/>
              </a:rPr>
            </a:br>
            <a:endParaRPr kumimoji="1" lang="en-US" altLang="zh-CN" sz="3000" kern="1200" dirty="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E60C6141-CB44-AD93-6D5E-B288C3A75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标题 2">
            <a:extLst>
              <a:ext uri="{FF2B5EF4-FFF2-40B4-BE49-F238E27FC236}">
                <a16:creationId xmlns:a16="http://schemas.microsoft.com/office/drawing/2014/main" id="{CE8B4ECB-F318-6FD9-36E1-5CE949AE497F}"/>
              </a:ext>
            </a:extLst>
          </p:cNvPr>
          <p:cNvSpPr>
            <a:spLocks noGrp="1"/>
          </p:cNvSpPr>
          <p:nvPr>
            <p:ph type="subTitle" idx="1"/>
          </p:nvPr>
        </p:nvSpPr>
        <p:spPr>
          <a:xfrm>
            <a:off x="4474463" y="61251"/>
            <a:ext cx="7717537" cy="2373191"/>
          </a:xfrm>
        </p:spPr>
        <p:txBody>
          <a:bodyPr vert="horz" lIns="91440" tIns="45720" rIns="91440" bIns="45720" rtlCol="0" anchor="ctr">
            <a:normAutofit fontScale="85000" lnSpcReduction="20000"/>
          </a:bodyPr>
          <a:lstStyle/>
          <a:p>
            <a:pPr algn="l"/>
            <a:endParaRPr lang="en-US" altLang="zh-CN" sz="1600" dirty="0"/>
          </a:p>
          <a:p>
            <a:pPr algn="l"/>
            <a:r>
              <a:rPr lang="en-US" altLang="zh-CN" sz="1600" dirty="0"/>
              <a:t>Observations and Trends:</a:t>
            </a:r>
          </a:p>
          <a:p>
            <a:pPr marL="285750" indent="-285750" algn="l">
              <a:buFont typeface="Arial" panose="020B0604020202020204" pitchFamily="34" charset="0"/>
              <a:buChar char="•"/>
            </a:pPr>
            <a:r>
              <a:rPr lang="en-US" altLang="zh-CN" sz="1600" dirty="0"/>
              <a:t>Institutional Trust is Higher: In every province, confidence in institutions is higher than trust in the media</a:t>
            </a:r>
          </a:p>
          <a:p>
            <a:pPr marL="285750" indent="-285750" algn="l">
              <a:buFont typeface="Arial" panose="020B0604020202020204" pitchFamily="34" charset="0"/>
              <a:buChar char="•"/>
            </a:pPr>
            <a:r>
              <a:rPr lang="en-US" altLang="zh-CN" sz="1600" dirty="0"/>
              <a:t>.Quebec's Exceptional Confidence: Quebec leads in both categories, with the highest levels of institutional confidence and media trust among all regions.</a:t>
            </a:r>
          </a:p>
          <a:p>
            <a:pPr marL="285750" indent="-285750" algn="l">
              <a:buFont typeface="Arial" panose="020B0604020202020204" pitchFamily="34" charset="0"/>
              <a:buChar char="•"/>
            </a:pPr>
            <a:r>
              <a:rPr lang="en-US" altLang="zh-CN" sz="1600" dirty="0"/>
              <a:t>Media Trust is Consistently Lower: Across all provinces, media trust lags behind institutional confidence, indicating potential challenges with public perception of the media. Opportunity for Improvement in the Media Sector:</a:t>
            </a:r>
          </a:p>
          <a:p>
            <a:pPr marL="285750" indent="-285750" algn="l">
              <a:buFont typeface="Arial" panose="020B0604020202020204" pitchFamily="34" charset="0"/>
              <a:buChar char="•"/>
            </a:pPr>
            <a:r>
              <a:rPr lang="en-US" altLang="zh-CN" sz="1600" dirty="0"/>
              <a:t>The gap between institutional confidence and media trust suggests an opportunity to improve media reliability and public perception in these regions</a:t>
            </a:r>
          </a:p>
          <a:p>
            <a:pPr indent="-228600" algn="l">
              <a:buFont typeface="Arial" panose="020B0604020202020204" pitchFamily="34" charset="0"/>
              <a:buChar char="•"/>
            </a:pPr>
            <a:endParaRPr kumimoji="1" lang="en-US" altLang="zh-CN" sz="1000" dirty="0"/>
          </a:p>
        </p:txBody>
      </p:sp>
      <p:pic>
        <p:nvPicPr>
          <p:cNvPr id="6" name="Picture 5" descr="A graph of different colored rectangles&#10;&#10;Description automatically generated">
            <a:extLst>
              <a:ext uri="{FF2B5EF4-FFF2-40B4-BE49-F238E27FC236}">
                <a16:creationId xmlns:a16="http://schemas.microsoft.com/office/drawing/2014/main" id="{60C74DFC-AFBD-0853-3C09-0130005A9BB7}"/>
              </a:ext>
            </a:extLst>
          </p:cNvPr>
          <p:cNvPicPr>
            <a:picLocks noChangeAspect="1"/>
          </p:cNvPicPr>
          <p:nvPr/>
        </p:nvPicPr>
        <p:blipFill>
          <a:blip r:embed="rId2"/>
          <a:stretch>
            <a:fillRect/>
          </a:stretch>
        </p:blipFill>
        <p:spPr>
          <a:xfrm>
            <a:off x="2095153" y="2571484"/>
            <a:ext cx="7554531" cy="4225265"/>
          </a:xfrm>
          <a:prstGeom prst="rect">
            <a:avLst/>
          </a:prstGeom>
        </p:spPr>
      </p:pic>
      <p:sp>
        <p:nvSpPr>
          <p:cNvPr id="4" name="TextBox 3">
            <a:extLst>
              <a:ext uri="{FF2B5EF4-FFF2-40B4-BE49-F238E27FC236}">
                <a16:creationId xmlns:a16="http://schemas.microsoft.com/office/drawing/2014/main" id="{2967B038-4053-F827-3C09-ECA2F4E36577}"/>
              </a:ext>
            </a:extLst>
          </p:cNvPr>
          <p:cNvSpPr txBox="1"/>
          <p:nvPr/>
        </p:nvSpPr>
        <p:spPr>
          <a:xfrm>
            <a:off x="9649684" y="6024880"/>
            <a:ext cx="2471196" cy="646331"/>
          </a:xfrm>
          <a:prstGeom prst="rect">
            <a:avLst/>
          </a:prstGeom>
          <a:noFill/>
        </p:spPr>
        <p:txBody>
          <a:bodyPr wrap="square" rtlCol="0">
            <a:spAutoFit/>
          </a:bodyPr>
          <a:lstStyle/>
          <a:p>
            <a:r>
              <a:rPr lang="en-US" dirty="0"/>
              <a:t>Source </a:t>
            </a:r>
            <a:r>
              <a:rPr lang="en-US" dirty="0">
                <a:hlinkClick r:id="rId3"/>
              </a:rPr>
              <a:t>Canadian social survey</a:t>
            </a:r>
            <a:endParaRPr lang="en-US" dirty="0"/>
          </a:p>
        </p:txBody>
      </p:sp>
    </p:spTree>
    <p:extLst>
      <p:ext uri="{BB962C8B-B14F-4D97-AF65-F5344CB8AC3E}">
        <p14:creationId xmlns:p14="http://schemas.microsoft.com/office/powerpoint/2010/main" val="11840219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422556-19A6-DD16-2BB6-CCFB365EC236}"/>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7E9CC88-064C-B09D-BC72-B61A07775837}"/>
              </a:ext>
            </a:extLst>
          </p:cNvPr>
          <p:cNvSpPr>
            <a:spLocks noGrp="1"/>
          </p:cNvSpPr>
          <p:nvPr>
            <p:ph type="title"/>
          </p:nvPr>
        </p:nvSpPr>
        <p:spPr>
          <a:xfrm>
            <a:off x="630936" y="640823"/>
            <a:ext cx="3419856" cy="5583148"/>
          </a:xfrm>
        </p:spPr>
        <p:txBody>
          <a:bodyPr vert="horz" lIns="91440" tIns="45720" rIns="91440" bIns="45720" rtlCol="0" anchor="ctr">
            <a:normAutofit fontScale="90000"/>
          </a:bodyPr>
          <a:lstStyle/>
          <a:p>
            <a:r>
              <a:rPr kumimoji="1" lang="en-US" altLang="zh-CN" sz="5000" b="1" kern="1200" dirty="0">
                <a:latin typeface="+mj-lt"/>
                <a:ea typeface="+mj-ea"/>
                <a:cs typeface="+mj-cs"/>
              </a:rPr>
              <a:t>Summary of Self-Perceived Racial Discrimination Before and After the Pandemic</a:t>
            </a:r>
          </a:p>
        </p:txBody>
      </p:sp>
      <p:sp>
        <p:nvSpPr>
          <p:cNvPr id="3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graph of different colored bars&#10;&#10;Description automatically generated with medium confidence">
            <a:extLst>
              <a:ext uri="{FF2B5EF4-FFF2-40B4-BE49-F238E27FC236}">
                <a16:creationId xmlns:a16="http://schemas.microsoft.com/office/drawing/2014/main" id="{E70D8F3B-0083-0B28-47C5-9C5D7C9E6712}"/>
              </a:ext>
            </a:extLst>
          </p:cNvPr>
          <p:cNvPicPr>
            <a:picLocks noChangeAspect="1"/>
          </p:cNvPicPr>
          <p:nvPr/>
        </p:nvPicPr>
        <p:blipFill>
          <a:blip r:embed="rId3"/>
          <a:stretch>
            <a:fillRect/>
          </a:stretch>
        </p:blipFill>
        <p:spPr>
          <a:xfrm>
            <a:off x="4654296" y="743453"/>
            <a:ext cx="6894576" cy="3688597"/>
          </a:xfrm>
          <a:prstGeom prst="rect">
            <a:avLst/>
          </a:prstGeom>
        </p:spPr>
      </p:pic>
      <p:sp>
        <p:nvSpPr>
          <p:cNvPr id="20" name="Content Placeholder 19">
            <a:extLst>
              <a:ext uri="{FF2B5EF4-FFF2-40B4-BE49-F238E27FC236}">
                <a16:creationId xmlns:a16="http://schemas.microsoft.com/office/drawing/2014/main" id="{BBB4DCF8-8D7F-E209-4DFB-18A5D0402ED8}"/>
              </a:ext>
            </a:extLst>
          </p:cNvPr>
          <p:cNvSpPr>
            <a:spLocks noGrp="1"/>
          </p:cNvSpPr>
          <p:nvPr>
            <p:ph idx="1"/>
          </p:nvPr>
        </p:nvSpPr>
        <p:spPr>
          <a:xfrm>
            <a:off x="4654296" y="4798577"/>
            <a:ext cx="6894576" cy="1428487"/>
          </a:xfrm>
        </p:spPr>
        <p:txBody>
          <a:bodyPr anchor="t">
            <a:normAutofit/>
          </a:bodyPr>
          <a:lstStyle/>
          <a:p>
            <a:r>
              <a:rPr lang="en-US" sz="1000"/>
              <a:t>Increase Across All Groups: Perceived racial discrimination increased in every group since the start of the pandemic.</a:t>
            </a:r>
          </a:p>
          <a:p>
            <a:r>
              <a:rPr lang="en-US" sz="1000"/>
              <a:t>Significant Spikes: The highest increase was from 6.0% to 10.4%, indicating a marked rise in bias during the pandemic.</a:t>
            </a:r>
          </a:p>
          <a:p>
            <a:r>
              <a:rPr lang="en-US" sz="1000"/>
              <a:t>Moderate to Small Increases: Even lower initial levels showed consistent growth, such as from 4.7% to 5.8% and 3.1% to 4.4%.Pandemic Impact: </a:t>
            </a:r>
          </a:p>
          <a:p>
            <a:r>
              <a:rPr lang="en-US" sz="1000"/>
              <a:t>The results suggest that the pandemic heightened social tensions, warranting further research and targeted anti-discrimination interventions.</a:t>
            </a:r>
          </a:p>
        </p:txBody>
      </p:sp>
      <p:sp>
        <p:nvSpPr>
          <p:cNvPr id="3" name="文本框 2">
            <a:extLst>
              <a:ext uri="{FF2B5EF4-FFF2-40B4-BE49-F238E27FC236}">
                <a16:creationId xmlns:a16="http://schemas.microsoft.com/office/drawing/2014/main" id="{D15EAC18-2AFB-E61F-EB9F-2F3FBB4ABF25}"/>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a:lnSpc>
                <a:spcPct val="90000"/>
              </a:lnSpc>
              <a:spcAft>
                <a:spcPts val="600"/>
              </a:spcAft>
            </a:pPr>
            <a:endParaRPr lang="en-US" altLang="zh-CN" sz="2000" b="1" dirty="0"/>
          </a:p>
          <a:p>
            <a:pPr>
              <a:lnSpc>
                <a:spcPct val="90000"/>
              </a:lnSpc>
              <a:spcAft>
                <a:spcPts val="600"/>
              </a:spcAft>
            </a:pPr>
            <a:endParaRPr lang="en-US" altLang="zh-CN" sz="2000" dirty="0"/>
          </a:p>
          <a:p>
            <a:pPr indent="-228600">
              <a:lnSpc>
                <a:spcPct val="90000"/>
              </a:lnSpc>
              <a:spcAft>
                <a:spcPts val="600"/>
              </a:spcAft>
              <a:buFont typeface="Arial" panose="020B0604020202020204" pitchFamily="34" charset="0"/>
              <a:buChar char="•"/>
            </a:pPr>
            <a:endParaRPr kumimoji="1" lang="en-US" altLang="zh-CN" sz="2000" dirty="0"/>
          </a:p>
        </p:txBody>
      </p:sp>
      <p:sp>
        <p:nvSpPr>
          <p:cNvPr id="4" name="TextBox 3">
            <a:extLst>
              <a:ext uri="{FF2B5EF4-FFF2-40B4-BE49-F238E27FC236}">
                <a16:creationId xmlns:a16="http://schemas.microsoft.com/office/drawing/2014/main" id="{1610A6AB-F116-3399-0DCA-9070AF55FA06}"/>
              </a:ext>
            </a:extLst>
          </p:cNvPr>
          <p:cNvSpPr txBox="1"/>
          <p:nvPr/>
        </p:nvSpPr>
        <p:spPr>
          <a:xfrm>
            <a:off x="9133840" y="6106160"/>
            <a:ext cx="301853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rPr>
              <a:t>Source </a:t>
            </a: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hlinkClick r:id="rId4"/>
              </a:rPr>
              <a:t>Canadian social survey</a:t>
            </a:r>
            <a:endPar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300880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51CE66A-D5E8-3D4F-A6B6-D809363A7AD7}"/>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altLang="zh-CN" sz="5400" kern="1200" dirty="0">
                <a:solidFill>
                  <a:schemeClr val="tx1"/>
                </a:solidFill>
                <a:latin typeface="+mj-lt"/>
                <a:ea typeface="+mj-ea"/>
                <a:cs typeface="+mj-cs"/>
              </a:rPr>
              <a:t>Migration and Mobility Patterns by Region</a:t>
            </a:r>
            <a:endParaRPr kumimoji="1" lang="en-US" altLang="zh-CN" sz="5400" kern="1200" dirty="0">
              <a:solidFill>
                <a:schemeClr val="tx1"/>
              </a:solidFill>
              <a:latin typeface="+mj-lt"/>
              <a:ea typeface="+mj-ea"/>
              <a:cs typeface="+mj-cs"/>
            </a:endParaRPr>
          </a:p>
        </p:txBody>
      </p:sp>
      <p:sp>
        <p:nvSpPr>
          <p:cNvPr id="3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图表, 条形图&#10;&#10;描述已自动生成">
            <a:extLst>
              <a:ext uri="{FF2B5EF4-FFF2-40B4-BE49-F238E27FC236}">
                <a16:creationId xmlns:a16="http://schemas.microsoft.com/office/drawing/2014/main" id="{BD8A75CC-B9CF-174B-AFB6-EFE04FBD4AF2}"/>
              </a:ext>
            </a:extLst>
          </p:cNvPr>
          <p:cNvPicPr>
            <a:picLocks noGrp="1" noChangeAspect="1"/>
          </p:cNvPicPr>
          <p:nvPr>
            <p:ph idx="1"/>
          </p:nvPr>
        </p:nvPicPr>
        <p:blipFill>
          <a:blip r:embed="rId2"/>
          <a:srcRect l="39" r="-1238" b="-1"/>
          <a:stretch/>
        </p:blipFill>
        <p:spPr>
          <a:xfrm>
            <a:off x="5346767" y="389613"/>
            <a:ext cx="5783954" cy="3847635"/>
          </a:xfrm>
          <a:prstGeom prst="rect">
            <a:avLst/>
          </a:prstGeom>
        </p:spPr>
      </p:pic>
      <p:sp>
        <p:nvSpPr>
          <p:cNvPr id="3" name="文本框 2">
            <a:extLst>
              <a:ext uri="{FF2B5EF4-FFF2-40B4-BE49-F238E27FC236}">
                <a16:creationId xmlns:a16="http://schemas.microsoft.com/office/drawing/2014/main" id="{092A4B60-10FA-A140-8DC2-4376E0E3D7A8}"/>
              </a:ext>
            </a:extLst>
          </p:cNvPr>
          <p:cNvSpPr txBox="1"/>
          <p:nvPr/>
        </p:nvSpPr>
        <p:spPr>
          <a:xfrm>
            <a:off x="4654296" y="4544569"/>
            <a:ext cx="7214616" cy="1682496"/>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endParaRPr lang="en-US" altLang="zh-CN" sz="1400" dirty="0"/>
          </a:p>
          <a:p>
            <a:pPr indent="-228600">
              <a:lnSpc>
                <a:spcPct val="90000"/>
              </a:lnSpc>
              <a:spcAft>
                <a:spcPts val="600"/>
              </a:spcAft>
              <a:buFont typeface="Arial" panose="020B0604020202020204" pitchFamily="34" charset="0"/>
              <a:buChar char="•"/>
            </a:pPr>
            <a:endParaRPr kumimoji="1" lang="en-US" altLang="zh-CN" sz="1400" dirty="0"/>
          </a:p>
        </p:txBody>
      </p:sp>
      <p:sp>
        <p:nvSpPr>
          <p:cNvPr id="4" name="文本框 3">
            <a:extLst>
              <a:ext uri="{FF2B5EF4-FFF2-40B4-BE49-F238E27FC236}">
                <a16:creationId xmlns:a16="http://schemas.microsoft.com/office/drawing/2014/main" id="{CC4EEDB1-4223-BF4C-BFAB-AE822883B193}"/>
              </a:ext>
            </a:extLst>
          </p:cNvPr>
          <p:cNvSpPr txBox="1"/>
          <p:nvPr/>
        </p:nvSpPr>
        <p:spPr>
          <a:xfrm>
            <a:off x="9377147" y="4253366"/>
            <a:ext cx="2814853" cy="553998"/>
          </a:xfrm>
          <a:prstGeom prst="rect">
            <a:avLst/>
          </a:prstGeom>
          <a:noFill/>
        </p:spPr>
        <p:txBody>
          <a:bodyPr wrap="square" rtlCol="0">
            <a:spAutoFit/>
          </a:bodyPr>
          <a:lstStyle/>
          <a:p>
            <a:r>
              <a:rPr kumimoji="1" lang="en-US" altLang="zh-CN" sz="1000" dirty="0"/>
              <a:t>Data Source: </a:t>
            </a:r>
            <a:r>
              <a:rPr lang="en-US" sz="1000" b="1" i="0" dirty="0">
                <a:solidFill>
                  <a:srgbClr val="333333"/>
                </a:solidFill>
                <a:effectLst/>
                <a:latin typeface="Lato" panose="020F0502020204030203" pitchFamily="34" charset="0"/>
              </a:rPr>
              <a:t>Internal migration: Overview, 2016/2017 to 2018/2019</a:t>
            </a:r>
          </a:p>
          <a:p>
            <a:endParaRPr kumimoji="1" lang="zh-CN" altLang="en-US" sz="1000" dirty="0"/>
          </a:p>
        </p:txBody>
      </p:sp>
      <p:sp>
        <p:nvSpPr>
          <p:cNvPr id="7" name="Rectangle 1">
            <a:extLst>
              <a:ext uri="{FF2B5EF4-FFF2-40B4-BE49-F238E27FC236}">
                <a16:creationId xmlns:a16="http://schemas.microsoft.com/office/drawing/2014/main" id="{68776B84-AB9C-3210-5712-45EA7B751DA7}"/>
              </a:ext>
            </a:extLst>
          </p:cNvPr>
          <p:cNvSpPr>
            <a:spLocks noChangeArrowheads="1"/>
          </p:cNvSpPr>
          <p:nvPr/>
        </p:nvSpPr>
        <p:spPr bwMode="auto">
          <a:xfrm rot="10800000" flipV="1">
            <a:off x="4777121" y="4714061"/>
            <a:ext cx="755113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Non-Movers as Majority:</a:t>
            </a:r>
            <a:r>
              <a:rPr kumimoji="0" lang="en-US" altLang="en-US" sz="1800" b="0" i="0" u="none" strike="noStrike" cap="none" normalizeH="0" baseline="0" dirty="0">
                <a:ln>
                  <a:noFill/>
                </a:ln>
                <a:solidFill>
                  <a:schemeClr val="tx1"/>
                </a:solidFill>
                <a:effectLst/>
                <a:latin typeface="Arial" panose="020B0604020202020204" pitchFamily="34" charset="0"/>
              </a:rPr>
              <a:t> Non-movers dominate regions like Ontario.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Focus on retaining residents with better amenities and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Urban Migration:</a:t>
            </a:r>
            <a:r>
              <a:rPr kumimoji="0" lang="en-US" altLang="en-US" sz="1800" b="0" i="0" u="none" strike="noStrike" cap="none" normalizeH="0" baseline="0" dirty="0">
                <a:ln>
                  <a:noFill/>
                </a:ln>
                <a:solidFill>
                  <a:schemeClr val="tx1"/>
                </a:solidFill>
                <a:effectLst/>
                <a:latin typeface="Arial" panose="020B0604020202020204" pitchFamily="34" charset="0"/>
              </a:rPr>
              <a:t> Toronto and GTHA attract high external migration.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Enhance settlement programs, housing, and job access for newcomers.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Intra-Provincial Migration:</a:t>
            </a:r>
            <a:r>
              <a:rPr kumimoji="0" lang="en-US" altLang="en-US" sz="1800" b="0" i="0" u="none" strike="noStrike" cap="none" normalizeH="0" baseline="0" dirty="0">
                <a:ln>
                  <a:noFill/>
                </a:ln>
                <a:solidFill>
                  <a:schemeClr val="tx1"/>
                </a:solidFill>
                <a:effectLst/>
                <a:latin typeface="Arial" panose="020B0604020202020204" pitchFamily="34" charset="0"/>
              </a:rPr>
              <a:t> Smaller but steady contributions.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Improve regional transport and connectivity to boost economic activity.</a:t>
            </a:r>
          </a:p>
        </p:txBody>
      </p:sp>
    </p:spTree>
    <p:extLst>
      <p:ext uri="{BB962C8B-B14F-4D97-AF65-F5344CB8AC3E}">
        <p14:creationId xmlns:p14="http://schemas.microsoft.com/office/powerpoint/2010/main" val="2038441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517C06-FD1F-C962-8D20-9D7B82DF6644}"/>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930D47A-2B15-265E-AF91-F9E4D8749EE7}"/>
              </a:ext>
            </a:extLst>
          </p:cNvPr>
          <p:cNvSpPr>
            <a:spLocks noGrp="1"/>
          </p:cNvSpPr>
          <p:nvPr>
            <p:ph type="title"/>
          </p:nvPr>
        </p:nvSpPr>
        <p:spPr>
          <a:xfrm>
            <a:off x="630936" y="298921"/>
            <a:ext cx="3429000" cy="1719072"/>
          </a:xfrm>
        </p:spPr>
        <p:txBody>
          <a:bodyPr vert="horz" lIns="91440" tIns="45720" rIns="91440" bIns="45720" rtlCol="0" anchor="b">
            <a:normAutofit/>
          </a:bodyPr>
          <a:lstStyle/>
          <a:p>
            <a:r>
              <a:rPr lang="en-US" sz="2600" b="1" kern="1200" dirty="0">
                <a:solidFill>
                  <a:schemeClr val="tx1"/>
                </a:solidFill>
                <a:latin typeface="+mj-lt"/>
                <a:ea typeface="+mj-ea"/>
                <a:cs typeface="+mj-cs"/>
              </a:rPr>
              <a:t>Self-Perceived Reasons for Discrimination Pre and Post Pandemic</a:t>
            </a:r>
            <a:endParaRPr lang="en-US" sz="2600" b="1" i="0" kern="1200" dirty="0">
              <a:solidFill>
                <a:schemeClr val="tx1"/>
              </a:solidFill>
              <a:effectLst/>
              <a:latin typeface="+mj-lt"/>
              <a:ea typeface="+mj-ea"/>
              <a:cs typeface="+mj-cs"/>
            </a:endParaRP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D873CA-F430-9B4B-F629-479161E4360D}"/>
              </a:ext>
            </a:extLst>
          </p:cNvPr>
          <p:cNvSpPr txBox="1"/>
          <p:nvPr/>
        </p:nvSpPr>
        <p:spPr>
          <a:xfrm>
            <a:off x="536607" y="2607998"/>
            <a:ext cx="3429000" cy="3410712"/>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1400" b="1" dirty="0"/>
              <a:t>Increase in Race or Ethnicity-Based Discrimination: Reports of discrimination based on race or ethnicity rose from 44% before the pandemic to 50% post-pandemic, indicating that race-based prejudice intensified during the pandemic.</a:t>
            </a:r>
          </a:p>
          <a:p>
            <a:pPr marL="285750" indent="-228600">
              <a:lnSpc>
                <a:spcPct val="90000"/>
              </a:lnSpc>
              <a:spcAft>
                <a:spcPts val="600"/>
              </a:spcAft>
              <a:buFont typeface="Arial" panose="020B0604020202020204" pitchFamily="34" charset="0"/>
              <a:buChar char="•"/>
            </a:pPr>
            <a:r>
              <a:rPr lang="en-US" sz="1400" b="1" dirty="0"/>
              <a:t>Growth in Age and Physical Appearance Discrimination: Age-based discrimination increased from 27% to 34%, and physical appearance-related discrimination rose from 29% to 32%, suggesting that societal biases towards appearance and age became more pronounced after the pandemic began.</a:t>
            </a:r>
          </a:p>
          <a:p>
            <a:pPr marL="285750" indent="-228600">
              <a:lnSpc>
                <a:spcPct val="90000"/>
              </a:lnSpc>
              <a:spcAft>
                <a:spcPts val="600"/>
              </a:spcAft>
              <a:buFont typeface="Arial" panose="020B0604020202020204" pitchFamily="34" charset="0"/>
              <a:buChar char="•"/>
            </a:pPr>
            <a:r>
              <a:rPr lang="en-US" sz="1400" b="1" dirty="0"/>
              <a:t>Consistency in Disability and Gender Identity Discrimination throughout is notice worthy.</a:t>
            </a:r>
          </a:p>
        </p:txBody>
      </p:sp>
      <p:pic>
        <p:nvPicPr>
          <p:cNvPr id="5" name="Picture 4" descr="A chart of a number of people&#10;&#10;Description automatically generated with medium confidence">
            <a:extLst>
              <a:ext uri="{FF2B5EF4-FFF2-40B4-BE49-F238E27FC236}">
                <a16:creationId xmlns:a16="http://schemas.microsoft.com/office/drawing/2014/main" id="{A2077505-C16E-42A5-AD5D-F9F219A05F61}"/>
              </a:ext>
            </a:extLst>
          </p:cNvPr>
          <p:cNvPicPr>
            <a:picLocks noChangeAspect="1"/>
          </p:cNvPicPr>
          <p:nvPr/>
        </p:nvPicPr>
        <p:blipFill>
          <a:blip r:embed="rId2"/>
          <a:stretch>
            <a:fillRect/>
          </a:stretch>
        </p:blipFill>
        <p:spPr>
          <a:xfrm>
            <a:off x="4267200" y="518160"/>
            <a:ext cx="7701280" cy="5791200"/>
          </a:xfrm>
          <a:prstGeom prst="rect">
            <a:avLst/>
          </a:prstGeom>
        </p:spPr>
      </p:pic>
      <p:sp>
        <p:nvSpPr>
          <p:cNvPr id="3" name="文本框 2">
            <a:extLst>
              <a:ext uri="{FF2B5EF4-FFF2-40B4-BE49-F238E27FC236}">
                <a16:creationId xmlns:a16="http://schemas.microsoft.com/office/drawing/2014/main" id="{63BF872F-DF08-BCCF-3215-BBF0766AECCE}"/>
              </a:ext>
            </a:extLst>
          </p:cNvPr>
          <p:cNvSpPr txBox="1"/>
          <p:nvPr/>
        </p:nvSpPr>
        <p:spPr>
          <a:xfrm>
            <a:off x="0" y="2213391"/>
            <a:ext cx="3965607" cy="4199927"/>
          </a:xfrm>
          <a:prstGeom prst="rect">
            <a:avLst/>
          </a:prstGeom>
        </p:spPr>
        <p:txBody>
          <a:bodyPr vert="horz" lIns="91440" tIns="45720" rIns="91440" bIns="45720" rtlCol="0" anchor="ctr">
            <a:noAutofit/>
          </a:bodyPr>
          <a:lstStyle/>
          <a:p>
            <a:pPr marL="342900" indent="-342900" algn="just">
              <a:buFont typeface="Arial" panose="020B0604020202020204" pitchFamily="34" charset="0"/>
              <a:buChar char="•"/>
            </a:pPr>
            <a:endParaRPr lang="en-US" sz="1600" b="0" i="0" dirty="0">
              <a:solidFill>
                <a:srgbClr val="000000"/>
              </a:solidFill>
              <a:effectLst/>
              <a:latin typeface="-apple-system"/>
            </a:endParaRPr>
          </a:p>
        </p:txBody>
      </p:sp>
      <p:sp>
        <p:nvSpPr>
          <p:cNvPr id="4" name="TextBox 3">
            <a:extLst>
              <a:ext uri="{FF2B5EF4-FFF2-40B4-BE49-F238E27FC236}">
                <a16:creationId xmlns:a16="http://schemas.microsoft.com/office/drawing/2014/main" id="{77843A47-6CD3-A65F-71A4-A66926C6A1D8}"/>
              </a:ext>
            </a:extLst>
          </p:cNvPr>
          <p:cNvSpPr txBox="1"/>
          <p:nvPr/>
        </p:nvSpPr>
        <p:spPr>
          <a:xfrm>
            <a:off x="8818880" y="4886960"/>
            <a:ext cx="31496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rPr>
              <a:t>Source </a:t>
            </a: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hlinkClick r:id="rId3"/>
              </a:rPr>
              <a:t>Canadian social survey</a:t>
            </a:r>
            <a:endPar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954525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76EF12-077F-FF9D-6143-7561E4B0A207}"/>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266358A-7D1D-B958-9B1D-B06840A6671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000" b="1" kern="1200">
                <a:solidFill>
                  <a:schemeClr val="tx1"/>
                </a:solidFill>
                <a:latin typeface="+mj-lt"/>
                <a:ea typeface="+mj-ea"/>
                <a:cs typeface="+mj-cs"/>
              </a:rPr>
              <a:t>Trust in Institutions in Canada (Fall 2022 – Spring 2023)</a:t>
            </a:r>
            <a:endParaRPr lang="en-US" sz="3000" b="1" i="0" kern="1200">
              <a:solidFill>
                <a:schemeClr val="tx1"/>
              </a:solidFill>
              <a:effectLst/>
              <a:latin typeface="+mj-lt"/>
              <a:ea typeface="+mj-ea"/>
              <a:cs typeface="+mj-cs"/>
            </a:endParaRP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A2C602B-CADF-E594-E4FE-8D5BEC6DF4F6}"/>
              </a:ext>
            </a:extLst>
          </p:cNvPr>
          <p:cNvSpPr txBox="1"/>
          <p:nvPr/>
        </p:nvSpPr>
        <p:spPr>
          <a:xfrm>
            <a:off x="630936" y="2807208"/>
            <a:ext cx="3429000" cy="3410712"/>
          </a:xfrm>
          <a:prstGeom prst="rect">
            <a:avLst/>
          </a:prstGeom>
        </p:spPr>
        <p:txBody>
          <a:bodyPr vert="horz" lIns="91440" tIns="45720" rIns="91440" bIns="45720" rtlCol="0" anchor="t">
            <a:noAutofit/>
          </a:bodyPr>
          <a:lstStyle/>
          <a:p>
            <a:pPr marL="285750" indent="-228600" algn="just">
              <a:lnSpc>
                <a:spcPct val="90000"/>
              </a:lnSpc>
              <a:spcAft>
                <a:spcPts val="600"/>
              </a:spcAft>
              <a:buFont typeface="Arial" panose="020B0604020202020204" pitchFamily="34" charset="0"/>
              <a:buChar char="•"/>
            </a:pPr>
            <a:r>
              <a:rPr lang="en-US" sz="1400" b="1" dirty="0"/>
              <a:t>Decline in Trust Across Institutions: Trust in key institutions, including the police, school system, and justice system and courts, has declined steadily from Fall 2022 to Spring 2023, with police seeing a drop from 65% to 61% in trust.</a:t>
            </a:r>
          </a:p>
          <a:p>
            <a:pPr marL="285750" indent="-228600" algn="just">
              <a:lnSpc>
                <a:spcPct val="90000"/>
              </a:lnSpc>
              <a:spcAft>
                <a:spcPts val="600"/>
              </a:spcAft>
              <a:buFont typeface="Arial" panose="020B0604020202020204" pitchFamily="34" charset="0"/>
              <a:buChar char="•"/>
            </a:pPr>
            <a:r>
              <a:rPr lang="en-US" sz="1400" b="1" dirty="0"/>
              <a:t>Justice System and Courts Notably Affected: Trust in the justice system and courts dropped from 49% in Fall 2022 to 42% in Spring 2023.</a:t>
            </a:r>
          </a:p>
          <a:p>
            <a:pPr marL="285750" indent="-228600" algn="just">
              <a:lnSpc>
                <a:spcPct val="90000"/>
              </a:lnSpc>
              <a:spcAft>
                <a:spcPts val="600"/>
              </a:spcAft>
              <a:buFont typeface="Arial" panose="020B0604020202020204" pitchFamily="34" charset="0"/>
              <a:buChar char="•"/>
            </a:pPr>
            <a:r>
              <a:rPr lang="en-US" sz="1400" b="1" dirty="0"/>
              <a:t>Federal Parliament and Media Maintain Low Trust Levels: Trust in Federal Parliament and Canadian media remains consistently low, with both showing slight drops between Fall 2022 and Spring 2023, highlighting persistent public skepticism toward these sectors..</a:t>
            </a:r>
          </a:p>
        </p:txBody>
      </p:sp>
      <p:pic>
        <p:nvPicPr>
          <p:cNvPr id="6" name="Picture 5" descr="A graph of different colored bars&#10;&#10;Description automatically generated">
            <a:extLst>
              <a:ext uri="{FF2B5EF4-FFF2-40B4-BE49-F238E27FC236}">
                <a16:creationId xmlns:a16="http://schemas.microsoft.com/office/drawing/2014/main" id="{AD4E1172-19D6-FBB6-4B80-D72F909F989D}"/>
              </a:ext>
            </a:extLst>
          </p:cNvPr>
          <p:cNvPicPr>
            <a:picLocks noChangeAspect="1"/>
          </p:cNvPicPr>
          <p:nvPr/>
        </p:nvPicPr>
        <p:blipFill>
          <a:blip r:embed="rId2"/>
          <a:stretch>
            <a:fillRect/>
          </a:stretch>
        </p:blipFill>
        <p:spPr>
          <a:xfrm>
            <a:off x="4654296" y="1556366"/>
            <a:ext cx="6903720" cy="4732674"/>
          </a:xfrm>
          <a:prstGeom prst="rect">
            <a:avLst/>
          </a:prstGeom>
        </p:spPr>
      </p:pic>
      <p:sp>
        <p:nvSpPr>
          <p:cNvPr id="3" name="文本框 2">
            <a:extLst>
              <a:ext uri="{FF2B5EF4-FFF2-40B4-BE49-F238E27FC236}">
                <a16:creationId xmlns:a16="http://schemas.microsoft.com/office/drawing/2014/main" id="{A8B16770-7B00-5EB0-88C8-A515E8E4045B}"/>
              </a:ext>
            </a:extLst>
          </p:cNvPr>
          <p:cNvSpPr txBox="1"/>
          <p:nvPr/>
        </p:nvSpPr>
        <p:spPr>
          <a:xfrm>
            <a:off x="0" y="2213391"/>
            <a:ext cx="3965607" cy="4199927"/>
          </a:xfrm>
          <a:prstGeom prst="rect">
            <a:avLst/>
          </a:prstGeom>
        </p:spPr>
        <p:txBody>
          <a:bodyPr vert="horz" lIns="91440" tIns="45720" rIns="91440" bIns="45720" rtlCol="0" anchor="ctr">
            <a:noAutofit/>
          </a:bodyPr>
          <a:lstStyle/>
          <a:p>
            <a:pPr marL="342900" indent="-342900" algn="just">
              <a:buFont typeface="Arial" panose="020B0604020202020204" pitchFamily="34" charset="0"/>
              <a:buChar char="•"/>
            </a:pPr>
            <a:endParaRPr lang="en-US" sz="1600" b="0" i="0" dirty="0">
              <a:solidFill>
                <a:srgbClr val="000000"/>
              </a:solidFill>
              <a:effectLst/>
              <a:latin typeface="-apple-system"/>
            </a:endParaRPr>
          </a:p>
        </p:txBody>
      </p:sp>
      <p:sp>
        <p:nvSpPr>
          <p:cNvPr id="4" name="TextBox 3">
            <a:extLst>
              <a:ext uri="{FF2B5EF4-FFF2-40B4-BE49-F238E27FC236}">
                <a16:creationId xmlns:a16="http://schemas.microsoft.com/office/drawing/2014/main" id="{BC31C4A1-CD07-BEBD-E4F0-99CF56EAF96C}"/>
              </a:ext>
            </a:extLst>
          </p:cNvPr>
          <p:cNvSpPr txBox="1"/>
          <p:nvPr/>
        </p:nvSpPr>
        <p:spPr>
          <a:xfrm rot="10800000" flipV="1">
            <a:off x="4988560" y="6281133"/>
            <a:ext cx="705104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rPr>
              <a:t>Source </a:t>
            </a:r>
            <a:r>
              <a:rPr lang="en-US" sz="1600" dirty="0"/>
              <a:t>Statistics Canada. (2023). </a:t>
            </a:r>
            <a:r>
              <a:rPr lang="en-US" sz="1600" i="1" dirty="0"/>
              <a:t>Financial resilience and financial well-being in Canada: Highlights from the 2021 Canadian Financial Capability Survey</a:t>
            </a:r>
            <a:endPar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531423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2A4257-A7EE-C4B9-66F6-323A4AFD0D17}"/>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69F9184-2990-708B-4B57-38394366FD8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b="1" kern="1200">
                <a:solidFill>
                  <a:schemeClr val="tx1"/>
                </a:solidFill>
                <a:latin typeface="+mj-lt"/>
                <a:ea typeface="+mj-ea"/>
                <a:cs typeface="+mj-cs"/>
              </a:rPr>
              <a:t>Trust in Society by Sense of Belonging</a:t>
            </a:r>
            <a:endParaRPr lang="en-US" sz="3800" b="1" i="0" kern="1200">
              <a:solidFill>
                <a:schemeClr val="tx1"/>
              </a:solidFill>
              <a:effectLst/>
              <a:latin typeface="+mj-lt"/>
              <a:ea typeface="+mj-ea"/>
              <a:cs typeface="+mj-cs"/>
            </a:endParaRPr>
          </a:p>
        </p:txBody>
      </p:sp>
      <p:sp>
        <p:nvSpPr>
          <p:cNvPr id="3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22071CE-9B76-D5AD-333C-2E8843673E05}"/>
              </a:ext>
            </a:extLst>
          </p:cNvPr>
          <p:cNvSpPr txBox="1"/>
          <p:nvPr/>
        </p:nvSpPr>
        <p:spPr>
          <a:xfrm>
            <a:off x="630936" y="2807208"/>
            <a:ext cx="3429000" cy="3410712"/>
          </a:xfrm>
          <a:prstGeom prst="rect">
            <a:avLst/>
          </a:prstGeom>
        </p:spPr>
        <p:txBody>
          <a:bodyPr vert="horz" lIns="91440" tIns="45720" rIns="91440" bIns="45720" rtlCol="0" anchor="t">
            <a:noAutofit/>
          </a:bodyPr>
          <a:lstStyle/>
          <a:p>
            <a:pPr marL="285750" indent="-228600" algn="just">
              <a:lnSpc>
                <a:spcPct val="90000"/>
              </a:lnSpc>
              <a:spcAft>
                <a:spcPts val="600"/>
              </a:spcAft>
              <a:buFont typeface="Arial" panose="020B0604020202020204" pitchFamily="34" charset="0"/>
              <a:buChar char="•"/>
            </a:pPr>
            <a:r>
              <a:rPr lang="en-US" sz="1400" b="1" dirty="0"/>
              <a:t>Higher Sense of Belonging Increases Trust: Individuals with a very strong sense of belonging report the highest level of trust in society, with 78% expressing high trust.</a:t>
            </a:r>
          </a:p>
          <a:p>
            <a:pPr marL="285750" indent="-228600" algn="just">
              <a:lnSpc>
                <a:spcPct val="90000"/>
              </a:lnSpc>
              <a:spcAft>
                <a:spcPts val="600"/>
              </a:spcAft>
              <a:buFont typeface="Arial" panose="020B0604020202020204" pitchFamily="34" charset="0"/>
              <a:buChar char="•"/>
            </a:pPr>
            <a:r>
              <a:rPr lang="en-US" sz="1400" b="1" dirty="0"/>
              <a:t>Moderate Belonging Shows Decline in Trust: Those with a somewhat strong sense of belonging still exhibit relatively high trust (65%), but the percentage decreases as the sense of belonging weakens further. weak Belonging Correlates with Low Trust: The lowest trust levels are reported by individuals with a very </a:t>
            </a:r>
          </a:p>
          <a:p>
            <a:pPr marL="285750" indent="-228600" algn="just">
              <a:lnSpc>
                <a:spcPct val="90000"/>
              </a:lnSpc>
              <a:spcAft>
                <a:spcPts val="600"/>
              </a:spcAft>
              <a:buFont typeface="Arial" panose="020B0604020202020204" pitchFamily="34" charset="0"/>
              <a:buChar char="•"/>
            </a:pPr>
            <a:r>
              <a:rPr lang="en-US" sz="1400" b="1" dirty="0"/>
              <a:t>weak sense of belonging (only 26%), indicating that trust in society diminishes significantly when people feel disconnected.</a:t>
            </a:r>
          </a:p>
        </p:txBody>
      </p:sp>
      <p:pic>
        <p:nvPicPr>
          <p:cNvPr id="5" name="Picture 4" descr="A group of colorful bars">
            <a:extLst>
              <a:ext uri="{FF2B5EF4-FFF2-40B4-BE49-F238E27FC236}">
                <a16:creationId xmlns:a16="http://schemas.microsoft.com/office/drawing/2014/main" id="{CA90D32E-6EEE-CF79-E99D-7904A42015A4}"/>
              </a:ext>
            </a:extLst>
          </p:cNvPr>
          <p:cNvPicPr>
            <a:picLocks noChangeAspect="1"/>
          </p:cNvPicPr>
          <p:nvPr/>
        </p:nvPicPr>
        <p:blipFill>
          <a:blip r:embed="rId2"/>
          <a:stretch>
            <a:fillRect/>
          </a:stretch>
        </p:blipFill>
        <p:spPr>
          <a:xfrm>
            <a:off x="4059936" y="751840"/>
            <a:ext cx="7867904" cy="5770880"/>
          </a:xfrm>
          <a:prstGeom prst="rect">
            <a:avLst/>
          </a:prstGeom>
        </p:spPr>
      </p:pic>
      <p:sp>
        <p:nvSpPr>
          <p:cNvPr id="3" name="文本框 2">
            <a:extLst>
              <a:ext uri="{FF2B5EF4-FFF2-40B4-BE49-F238E27FC236}">
                <a16:creationId xmlns:a16="http://schemas.microsoft.com/office/drawing/2014/main" id="{6D115BE6-F39E-37FD-906C-E10C261E3556}"/>
              </a:ext>
            </a:extLst>
          </p:cNvPr>
          <p:cNvSpPr txBox="1"/>
          <p:nvPr/>
        </p:nvSpPr>
        <p:spPr>
          <a:xfrm>
            <a:off x="0" y="2213391"/>
            <a:ext cx="3965607" cy="4199927"/>
          </a:xfrm>
          <a:prstGeom prst="rect">
            <a:avLst/>
          </a:prstGeom>
        </p:spPr>
        <p:txBody>
          <a:bodyPr vert="horz" lIns="91440" tIns="45720" rIns="91440" bIns="45720" rtlCol="0" anchor="ctr">
            <a:noAutofit/>
          </a:bodyPr>
          <a:lstStyle/>
          <a:p>
            <a:pPr marL="342900" indent="-342900" algn="just">
              <a:buFont typeface="Arial" panose="020B0604020202020204" pitchFamily="34" charset="0"/>
              <a:buChar char="•"/>
            </a:pPr>
            <a:endParaRPr lang="en-US" sz="1600" b="0" i="0" dirty="0">
              <a:solidFill>
                <a:srgbClr val="000000"/>
              </a:solidFill>
              <a:effectLst/>
              <a:latin typeface="-apple-system"/>
            </a:endParaRPr>
          </a:p>
        </p:txBody>
      </p:sp>
      <p:sp>
        <p:nvSpPr>
          <p:cNvPr id="4" name="TextBox 3">
            <a:extLst>
              <a:ext uri="{FF2B5EF4-FFF2-40B4-BE49-F238E27FC236}">
                <a16:creationId xmlns:a16="http://schemas.microsoft.com/office/drawing/2014/main" id="{6CBCDF3B-BAD1-FEA9-E8AE-483D08931415}"/>
              </a:ext>
            </a:extLst>
          </p:cNvPr>
          <p:cNvSpPr txBox="1"/>
          <p:nvPr/>
        </p:nvSpPr>
        <p:spPr>
          <a:xfrm>
            <a:off x="9519920" y="5821680"/>
            <a:ext cx="24079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rPr>
              <a:t>Source </a:t>
            </a: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hlinkClick r:id="rId3"/>
              </a:rPr>
              <a:t>Trust in Neighbors </a:t>
            </a:r>
            <a:endPar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87862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6B7368-876A-46DB-974B-7608D46C250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369E92F-DD31-E892-0CD2-FE70C322F67C}"/>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b="1" kern="1200">
                <a:solidFill>
                  <a:schemeClr val="tx1"/>
                </a:solidFill>
                <a:latin typeface="+mj-lt"/>
                <a:ea typeface="+mj-ea"/>
                <a:cs typeface="+mj-cs"/>
              </a:rPr>
              <a:t>Relationship Between Trust in Society and Sense of Belonging</a:t>
            </a:r>
            <a:endParaRPr lang="en-US" sz="2600" b="1" i="0" kern="1200">
              <a:solidFill>
                <a:schemeClr val="tx1"/>
              </a:solidFill>
              <a:effectLst/>
              <a:latin typeface="+mj-lt"/>
              <a:ea typeface="+mj-ea"/>
              <a:cs typeface="+mj-cs"/>
            </a:endParaRPr>
          </a:p>
        </p:txBody>
      </p:sp>
      <p:sp>
        <p:nvSpPr>
          <p:cNvPr id="2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604D3B7-7418-43CC-0E72-06BB11C1BD66}"/>
              </a:ext>
            </a:extLst>
          </p:cNvPr>
          <p:cNvSpPr txBox="1"/>
          <p:nvPr/>
        </p:nvSpPr>
        <p:spPr>
          <a:xfrm>
            <a:off x="630936" y="2807208"/>
            <a:ext cx="3429000" cy="3410712"/>
          </a:xfrm>
          <a:prstGeom prst="rect">
            <a:avLst/>
          </a:prstGeom>
        </p:spPr>
        <p:txBody>
          <a:bodyPr vert="horz" lIns="91440" tIns="45720" rIns="91440" bIns="45720" rtlCol="0" anchor="t">
            <a:normAutofit lnSpcReduction="10000"/>
          </a:bodyPr>
          <a:lstStyle/>
          <a:p>
            <a:pPr marL="285750" indent="-228600" algn="just">
              <a:lnSpc>
                <a:spcPct val="90000"/>
              </a:lnSpc>
              <a:spcAft>
                <a:spcPts val="600"/>
              </a:spcAft>
              <a:buFont typeface="Arial" panose="020B0604020202020204" pitchFamily="34" charset="0"/>
              <a:buChar char="•"/>
            </a:pPr>
            <a:r>
              <a:rPr lang="en-US" sz="1400" b="1" dirty="0"/>
              <a:t>Stronger Sense of Belonging Increases Trust: Individuals with a very strong sense of belonging exhibit the highest trust in society, with 78% reporting high trust.</a:t>
            </a:r>
          </a:p>
          <a:p>
            <a:pPr marL="285750" indent="-228600" algn="just">
              <a:lnSpc>
                <a:spcPct val="90000"/>
              </a:lnSpc>
              <a:spcAft>
                <a:spcPts val="600"/>
              </a:spcAft>
              <a:buFont typeface="Arial" panose="020B0604020202020204" pitchFamily="34" charset="0"/>
              <a:buChar char="•"/>
            </a:pPr>
            <a:r>
              <a:rPr lang="en-US" sz="1400" b="1" dirty="0"/>
              <a:t>Moderate Belonging Still Maintains Trust: A somewhat strong sense of belonging corresponds to 65% reporting high trust, showing a steady but reduced level of societal trust.</a:t>
            </a:r>
          </a:p>
          <a:p>
            <a:pPr marL="285750" indent="-228600" algn="just">
              <a:lnSpc>
                <a:spcPct val="90000"/>
              </a:lnSpc>
              <a:spcAft>
                <a:spcPts val="600"/>
              </a:spcAft>
              <a:buFont typeface="Arial" panose="020B0604020202020204" pitchFamily="34" charset="0"/>
              <a:buChar char="•"/>
            </a:pPr>
            <a:r>
              <a:rPr lang="en-US" sz="1400" b="1" dirty="0"/>
              <a:t>Weaker Sense of Belonging Erodes Trust: Trust drops sharply among individuals with a somewhat weak (44%) and very weak (26%) sense of belonging, underscoring the impact of social connectedness on trust</a:t>
            </a:r>
            <a:r>
              <a:rPr lang="en-US" sz="1400" dirty="0"/>
              <a:t>.</a:t>
            </a:r>
          </a:p>
        </p:txBody>
      </p:sp>
      <p:pic>
        <p:nvPicPr>
          <p:cNvPr id="6" name="Picture 5" descr="A group of colorful lines&#10;&#10;Description automatically generated">
            <a:extLst>
              <a:ext uri="{FF2B5EF4-FFF2-40B4-BE49-F238E27FC236}">
                <a16:creationId xmlns:a16="http://schemas.microsoft.com/office/drawing/2014/main" id="{6EE69235-B3A1-6AC1-D987-2D5A340ABEE0}"/>
              </a:ext>
            </a:extLst>
          </p:cNvPr>
          <p:cNvPicPr>
            <a:picLocks noChangeAspect="1"/>
          </p:cNvPicPr>
          <p:nvPr/>
        </p:nvPicPr>
        <p:blipFill>
          <a:blip r:embed="rId2"/>
          <a:stretch>
            <a:fillRect/>
          </a:stretch>
        </p:blipFill>
        <p:spPr>
          <a:xfrm>
            <a:off x="4654296" y="538480"/>
            <a:ext cx="7273544" cy="5466080"/>
          </a:xfrm>
          <a:prstGeom prst="rect">
            <a:avLst/>
          </a:prstGeom>
        </p:spPr>
      </p:pic>
      <p:sp>
        <p:nvSpPr>
          <p:cNvPr id="3" name="文本框 2">
            <a:extLst>
              <a:ext uri="{FF2B5EF4-FFF2-40B4-BE49-F238E27FC236}">
                <a16:creationId xmlns:a16="http://schemas.microsoft.com/office/drawing/2014/main" id="{EB147525-2DDB-D83F-68EB-3FE7C67A81AC}"/>
              </a:ext>
            </a:extLst>
          </p:cNvPr>
          <p:cNvSpPr txBox="1"/>
          <p:nvPr/>
        </p:nvSpPr>
        <p:spPr>
          <a:xfrm>
            <a:off x="0" y="2213391"/>
            <a:ext cx="3965607" cy="4199927"/>
          </a:xfrm>
          <a:prstGeom prst="rect">
            <a:avLst/>
          </a:prstGeom>
        </p:spPr>
        <p:txBody>
          <a:bodyPr vert="horz" lIns="91440" tIns="45720" rIns="91440" bIns="45720" rtlCol="0" anchor="ctr">
            <a:noAutofit/>
          </a:bodyPr>
          <a:lstStyle/>
          <a:p>
            <a:pPr marL="342900" indent="-342900" algn="just">
              <a:buFont typeface="Arial" panose="020B0604020202020204" pitchFamily="34" charset="0"/>
              <a:buChar char="•"/>
            </a:pPr>
            <a:endParaRPr lang="en-US" sz="1600" b="0" i="0" dirty="0">
              <a:solidFill>
                <a:srgbClr val="000000"/>
              </a:solidFill>
              <a:effectLst/>
              <a:latin typeface="-apple-system"/>
            </a:endParaRPr>
          </a:p>
        </p:txBody>
      </p:sp>
      <p:sp>
        <p:nvSpPr>
          <p:cNvPr id="4" name="TextBox 3">
            <a:extLst>
              <a:ext uri="{FF2B5EF4-FFF2-40B4-BE49-F238E27FC236}">
                <a16:creationId xmlns:a16="http://schemas.microsoft.com/office/drawing/2014/main" id="{D6BF358D-C00A-9018-BBBD-76A5F47AEAA7}"/>
              </a:ext>
            </a:extLst>
          </p:cNvPr>
          <p:cNvSpPr txBox="1"/>
          <p:nvPr/>
        </p:nvSpPr>
        <p:spPr>
          <a:xfrm>
            <a:off x="8971280" y="6004560"/>
            <a:ext cx="29565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rPr>
              <a:t>Source </a:t>
            </a: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hlinkClick r:id="rId3"/>
              </a:rPr>
              <a:t>Trust in Neighbors </a:t>
            </a:r>
            <a:endPar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632718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39403B-845B-3531-2C68-4A5E812B69F0}"/>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305229D-E2A2-31FB-AB83-0EF0312B381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b="1" kern="1200" dirty="0">
                <a:solidFill>
                  <a:schemeClr val="tx1"/>
                </a:solidFill>
                <a:latin typeface="+mj-lt"/>
                <a:ea typeface="+mj-ea"/>
                <a:cs typeface="+mj-cs"/>
              </a:rPr>
              <a:t>Relationship Between Trust in Society and Sense of Belonging</a:t>
            </a:r>
            <a:endParaRPr lang="en-US" sz="2600" b="1" i="0" kern="1200" dirty="0">
              <a:solidFill>
                <a:schemeClr val="tx1"/>
              </a:solidFill>
              <a:effectLst/>
              <a:latin typeface="+mj-lt"/>
              <a:ea typeface="+mj-ea"/>
              <a:cs typeface="+mj-cs"/>
            </a:endParaRPr>
          </a:p>
        </p:txBody>
      </p:sp>
      <p:sp>
        <p:nvSpPr>
          <p:cNvPr id="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BA719B5-FFE2-4EF5-BF20-4B1257057F0F}"/>
              </a:ext>
            </a:extLst>
          </p:cNvPr>
          <p:cNvSpPr txBox="1"/>
          <p:nvPr/>
        </p:nvSpPr>
        <p:spPr>
          <a:xfrm>
            <a:off x="591312" y="2582900"/>
            <a:ext cx="3429000" cy="3410712"/>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1400" b="1" dirty="0"/>
              <a:t>Older Adults Report Higher Trust: The highest trust in neighbors is observed among those 75 years and older (70%) and 65 to 74 years (65%), suggesting that older individuals tend to feel more connected with their local communities.</a:t>
            </a:r>
          </a:p>
          <a:p>
            <a:pPr marL="285750" indent="-228600">
              <a:lnSpc>
                <a:spcPct val="90000"/>
              </a:lnSpc>
              <a:spcAft>
                <a:spcPts val="600"/>
              </a:spcAft>
              <a:buFont typeface="Arial" panose="020B0604020202020204" pitchFamily="34" charset="0"/>
              <a:buChar char="•"/>
            </a:pPr>
            <a:r>
              <a:rPr lang="en-US" sz="1400" b="1" dirty="0"/>
              <a:t>Moderate Trust in Middle-Aged Groups: Individuals aged 55 to 64 years (55%) and 45 to 54 years (54%) display relatively moderate levels of trust, indicating that middle-aged groups maintain trust but at a slightly lower level compared to older adults.</a:t>
            </a:r>
          </a:p>
          <a:p>
            <a:pPr marL="285750" indent="-228600">
              <a:lnSpc>
                <a:spcPct val="90000"/>
              </a:lnSpc>
              <a:spcAft>
                <a:spcPts val="600"/>
              </a:spcAft>
              <a:buFont typeface="Arial" panose="020B0604020202020204" pitchFamily="34" charset="0"/>
              <a:buChar char="•"/>
            </a:pPr>
            <a:r>
              <a:rPr lang="en-US" sz="1400" b="1" dirty="0"/>
              <a:t>Younger Age Groups Report Lower Trust: The lowest levels of trust are found among 15 to 24 years (43%) and 25 to 34 years (43%).</a:t>
            </a:r>
          </a:p>
        </p:txBody>
      </p:sp>
      <p:pic>
        <p:nvPicPr>
          <p:cNvPr id="17" name="Picture 16" descr="A graph of numbers and colors&#10;&#10;Description automatically generated with medium confidence">
            <a:extLst>
              <a:ext uri="{FF2B5EF4-FFF2-40B4-BE49-F238E27FC236}">
                <a16:creationId xmlns:a16="http://schemas.microsoft.com/office/drawing/2014/main" id="{9289C0F6-E740-6AC7-4602-9640A3AC228E}"/>
              </a:ext>
            </a:extLst>
          </p:cNvPr>
          <p:cNvPicPr>
            <a:picLocks noChangeAspect="1"/>
          </p:cNvPicPr>
          <p:nvPr/>
        </p:nvPicPr>
        <p:blipFill>
          <a:blip r:embed="rId3"/>
          <a:stretch>
            <a:fillRect/>
          </a:stretch>
        </p:blipFill>
        <p:spPr>
          <a:xfrm>
            <a:off x="4654296" y="639521"/>
            <a:ext cx="6903720" cy="5243120"/>
          </a:xfrm>
          <a:prstGeom prst="rect">
            <a:avLst/>
          </a:prstGeom>
        </p:spPr>
      </p:pic>
      <p:sp>
        <p:nvSpPr>
          <p:cNvPr id="3" name="文本框 2">
            <a:extLst>
              <a:ext uri="{FF2B5EF4-FFF2-40B4-BE49-F238E27FC236}">
                <a16:creationId xmlns:a16="http://schemas.microsoft.com/office/drawing/2014/main" id="{E780F278-420F-C3BC-D510-9210AB435C81}"/>
              </a:ext>
            </a:extLst>
          </p:cNvPr>
          <p:cNvSpPr txBox="1"/>
          <p:nvPr/>
        </p:nvSpPr>
        <p:spPr>
          <a:xfrm>
            <a:off x="0" y="2213391"/>
            <a:ext cx="3965607" cy="4199927"/>
          </a:xfrm>
          <a:prstGeom prst="rect">
            <a:avLst/>
          </a:prstGeom>
        </p:spPr>
        <p:txBody>
          <a:bodyPr vert="horz" lIns="91440" tIns="45720" rIns="91440" bIns="45720" rtlCol="0" anchor="ctr">
            <a:noAutofit/>
          </a:bodyPr>
          <a:lstStyle/>
          <a:p>
            <a:pPr marL="342900" indent="-342900" algn="just">
              <a:buFont typeface="Arial" panose="020B0604020202020204" pitchFamily="34" charset="0"/>
              <a:buChar char="•"/>
            </a:pPr>
            <a:endParaRPr lang="en-US" sz="1600" b="0" i="0" dirty="0">
              <a:solidFill>
                <a:srgbClr val="000000"/>
              </a:solidFill>
              <a:effectLst/>
              <a:latin typeface="-apple-system"/>
            </a:endParaRPr>
          </a:p>
        </p:txBody>
      </p:sp>
      <p:sp>
        <p:nvSpPr>
          <p:cNvPr id="4" name="TextBox 3">
            <a:extLst>
              <a:ext uri="{FF2B5EF4-FFF2-40B4-BE49-F238E27FC236}">
                <a16:creationId xmlns:a16="http://schemas.microsoft.com/office/drawing/2014/main" id="{A1069217-3E77-3DFD-26B4-2FA9891935B4}"/>
              </a:ext>
            </a:extLst>
          </p:cNvPr>
          <p:cNvSpPr txBox="1"/>
          <p:nvPr/>
        </p:nvSpPr>
        <p:spPr>
          <a:xfrm>
            <a:off x="8682499" y="6207760"/>
            <a:ext cx="385384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rPr>
              <a:t>Source </a:t>
            </a:r>
            <a:r>
              <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hlinkClick r:id="rId4"/>
              </a:rPr>
              <a:t>Trust in Neighbors </a:t>
            </a:r>
            <a:endParaRPr kumimoji="0" lang="en-US" sz="16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302807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D9CB9-6B40-C3C2-CA28-B59A39952C24}"/>
              </a:ext>
            </a:extLst>
          </p:cNvPr>
          <p:cNvSpPr>
            <a:spLocks noGrp="1"/>
          </p:cNvSpPr>
          <p:nvPr>
            <p:ph type="title"/>
          </p:nvPr>
        </p:nvSpPr>
        <p:spPr>
          <a:xfrm>
            <a:off x="630936" y="640080"/>
            <a:ext cx="4818888" cy="1481328"/>
          </a:xfrm>
        </p:spPr>
        <p:txBody>
          <a:bodyPr anchor="b">
            <a:normAutofit/>
          </a:bodyPr>
          <a:lstStyle/>
          <a:p>
            <a:r>
              <a:rPr lang="en-US" sz="2600" b="1"/>
              <a:t>Insights on Age-Based Trust in Neighbors and Implications for Social Cohesion</a:t>
            </a:r>
            <a:endParaRPr lang="en-CA" sz="2600" b="1"/>
          </a:p>
        </p:txBody>
      </p:sp>
      <p:sp>
        <p:nvSpPr>
          <p:cNvPr id="3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0EE094-39A9-8312-006A-BAF3EE57DC67}"/>
              </a:ext>
            </a:extLst>
          </p:cNvPr>
          <p:cNvSpPr>
            <a:spLocks noGrp="1"/>
          </p:cNvSpPr>
          <p:nvPr>
            <p:ph idx="1"/>
          </p:nvPr>
        </p:nvSpPr>
        <p:spPr>
          <a:xfrm>
            <a:off x="630936" y="2660904"/>
            <a:ext cx="4818888" cy="3547872"/>
          </a:xfrm>
        </p:spPr>
        <p:txBody>
          <a:bodyPr anchor="t">
            <a:noAutofit/>
          </a:bodyPr>
          <a:lstStyle/>
          <a:p>
            <a:pPr algn="just"/>
            <a:r>
              <a:rPr lang="en-US" sz="1400" b="1" dirty="0"/>
              <a:t>Trust in Neighbors Increases with Age: Older adults, particularly those aged 65 years and above, report significantly higher trust in their neighbors. This trend suggests that with age, individuals may form stronger local connections or rely more on their community.</a:t>
            </a:r>
          </a:p>
          <a:p>
            <a:pPr algn="just"/>
            <a:r>
              <a:rPr lang="en-US" sz="1400" b="1" dirty="0"/>
              <a:t>Midlife Stability in Trust: Middle-aged groups (45 to 64 years) exhibit moderate levels of trust, reflecting stable but slightly reduced neighborhood engagement compared to older adults.</a:t>
            </a:r>
          </a:p>
          <a:p>
            <a:pPr algn="just"/>
            <a:r>
              <a:rPr lang="en-US" sz="1400" b="1" dirty="0"/>
              <a:t>Lower Trust Among Younger Individuals: Younger individuals (15 to 34 years) report the lowest levels of trust, possibly due to lifestyle factors such as mobility, temporary living arrangements, or limited community involvement</a:t>
            </a:r>
          </a:p>
          <a:p>
            <a:pPr algn="just"/>
            <a:r>
              <a:rPr lang="en-US" sz="1400" b="1" dirty="0"/>
              <a:t>.Implication for Community Programs: To enhance social cohesion, efforts such as community-building initiatives and youth engagement programs could focus on increasing trust and neighborly relations, particularly targeting younger age groups</a:t>
            </a:r>
            <a:endParaRPr lang="en-CA" sz="1400" b="1" dirty="0"/>
          </a:p>
        </p:txBody>
      </p:sp>
      <p:pic>
        <p:nvPicPr>
          <p:cNvPr id="5" name="Picture 4" descr="Colourful carved figures of humans">
            <a:extLst>
              <a:ext uri="{FF2B5EF4-FFF2-40B4-BE49-F238E27FC236}">
                <a16:creationId xmlns:a16="http://schemas.microsoft.com/office/drawing/2014/main" id="{07D460B9-A5A3-0DD5-ABC0-0EFECA771CD3}"/>
              </a:ext>
            </a:extLst>
          </p:cNvPr>
          <p:cNvPicPr>
            <a:picLocks noChangeAspect="1"/>
          </p:cNvPicPr>
          <p:nvPr/>
        </p:nvPicPr>
        <p:blipFill>
          <a:blip r:embed="rId2"/>
          <a:srcRect l="14620" r="14131" b="2"/>
          <a:stretch/>
        </p:blipFill>
        <p:spPr>
          <a:xfrm>
            <a:off x="6099048" y="699532"/>
            <a:ext cx="5458968" cy="5458935"/>
          </a:xfrm>
          <a:prstGeom prst="rect">
            <a:avLst/>
          </a:prstGeom>
        </p:spPr>
      </p:pic>
    </p:spTree>
    <p:extLst>
      <p:ext uri="{BB962C8B-B14F-4D97-AF65-F5344CB8AC3E}">
        <p14:creationId xmlns:p14="http://schemas.microsoft.com/office/powerpoint/2010/main" val="3878852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A442D-48E1-85C8-CD2B-2751160AB9E1}"/>
              </a:ext>
            </a:extLst>
          </p:cNvPr>
          <p:cNvSpPr>
            <a:spLocks noGrp="1"/>
          </p:cNvSpPr>
          <p:nvPr>
            <p:ph type="title"/>
          </p:nvPr>
        </p:nvSpPr>
        <p:spPr>
          <a:xfrm>
            <a:off x="5297762" y="329184"/>
            <a:ext cx="6251110" cy="1783080"/>
          </a:xfrm>
        </p:spPr>
        <p:txBody>
          <a:bodyPr anchor="b">
            <a:normAutofit/>
          </a:bodyPr>
          <a:lstStyle/>
          <a:p>
            <a:r>
              <a:rPr lang="en-US" sz="5400" b="1" dirty="0"/>
              <a:t>References</a:t>
            </a:r>
          </a:p>
        </p:txBody>
      </p:sp>
      <p:pic>
        <p:nvPicPr>
          <p:cNvPr id="6" name="Picture 5" descr="Floorplan on a table">
            <a:extLst>
              <a:ext uri="{FF2B5EF4-FFF2-40B4-BE49-F238E27FC236}">
                <a16:creationId xmlns:a16="http://schemas.microsoft.com/office/drawing/2014/main" id="{726467FC-60AB-A0F7-928D-7C7E4792CCED}"/>
              </a:ext>
            </a:extLst>
          </p:cNvPr>
          <p:cNvPicPr>
            <a:picLocks noChangeAspect="1"/>
          </p:cNvPicPr>
          <p:nvPr/>
        </p:nvPicPr>
        <p:blipFill>
          <a:blip r:embed="rId2"/>
          <a:srcRect l="34379" r="1774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70217CB1-96D6-49E4-727E-A099949C5376}"/>
              </a:ext>
            </a:extLst>
          </p:cNvPr>
          <p:cNvSpPr>
            <a:spLocks noGrp="1" noChangeArrowheads="1"/>
          </p:cNvSpPr>
          <p:nvPr>
            <p:ph idx="1"/>
          </p:nvPr>
        </p:nvSpPr>
        <p:spPr bwMode="auto">
          <a:xfrm>
            <a:off x="5297762" y="2706624"/>
            <a:ext cx="6251110" cy="348386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lnSpcReduction="10000"/>
          </a:bodyPr>
          <a:lstStyle/>
          <a:p>
            <a:pPr marL="0" marR="0" lvl="0" indent="0" algn="just" defTabSz="914400" rtl="0" eaLnBrk="0" fontAlgn="base" latinLnBrk="0" hangingPunct="0">
              <a:spcBef>
                <a:spcPct val="0"/>
              </a:spcBef>
              <a:spcAft>
                <a:spcPts val="600"/>
              </a:spcAft>
              <a:buClrTx/>
              <a:buSzTx/>
              <a:buFontTx/>
              <a:buChar char="•"/>
              <a:tabLst/>
            </a:pPr>
            <a:r>
              <a:rPr kumimoji="0" lang="en-US" altLang="en-US" sz="1400" b="1" u="none" strike="noStrike" cap="none" normalizeH="0" baseline="0" dirty="0">
                <a:ln>
                  <a:noFill/>
                </a:ln>
                <a:effectLst/>
                <a:latin typeface="Arial" panose="020B0604020202020204" pitchFamily="34" charset="0"/>
              </a:rPr>
              <a:t>City of Toronto. (2021). City of Toronto 2021: Affordable Housing Deficit. </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u="none" strike="noStrike" cap="none" normalizeH="0" baseline="0" dirty="0">
                <a:ln>
                  <a:noFill/>
                </a:ln>
                <a:effectLst/>
                <a:latin typeface="Arial" panose="020B0604020202020204" pitchFamily="34" charset="0"/>
              </a:rPr>
              <a:t>Housing Assessment Resource Tools (HART),</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u="none" strike="noStrike" cap="none" normalizeH="0" baseline="0" dirty="0">
                <a:ln>
                  <a:noFill/>
                </a:ln>
                <a:effectLst/>
                <a:latin typeface="Arial" panose="020B0604020202020204" pitchFamily="34" charset="0"/>
              </a:rPr>
              <a:t> University of British Columbia.</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u="none" strike="noStrike" cap="none" normalizeH="0" baseline="0" dirty="0">
                <a:ln>
                  <a:noFill/>
                </a:ln>
                <a:effectLst/>
                <a:latin typeface="Arial" panose="020B0604020202020204" pitchFamily="34" charset="0"/>
              </a:rPr>
              <a:t>Canada Mortgage and Housing Corporation. (2024). Starts and Completions Survey Methodology.</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u="none" strike="noStrike" cap="none" normalizeH="0" baseline="0" dirty="0">
                <a:ln>
                  <a:noFill/>
                </a:ln>
                <a:effectLst/>
                <a:latin typeface="Arial" panose="020B0604020202020204" pitchFamily="34" charset="0"/>
              </a:rPr>
              <a:t>Leon, S. (2020). Forced Out: Evictions, Race, and Poverty in Toronto. Wellesley Institute.</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u="none" strike="noStrike" cap="none" normalizeH="0" baseline="0" dirty="0">
                <a:ln>
                  <a:noFill/>
                </a:ln>
                <a:effectLst/>
                <a:latin typeface="Arial" panose="020B0604020202020204" pitchFamily="34" charset="0"/>
              </a:rPr>
              <a:t>Lewis, N., de Wolff, A., King, A., Lopes, F., &amp; </a:t>
            </a:r>
            <a:r>
              <a:rPr kumimoji="0" lang="en-US" altLang="en-US" sz="1400" b="1" u="none" strike="noStrike" cap="none" normalizeH="0" baseline="0" dirty="0" err="1">
                <a:ln>
                  <a:noFill/>
                </a:ln>
                <a:effectLst/>
                <a:latin typeface="Arial" panose="020B0604020202020204" pitchFamily="34" charset="0"/>
              </a:rPr>
              <a:t>Zon</a:t>
            </a:r>
            <a:r>
              <a:rPr kumimoji="0" lang="en-US" altLang="en-US" sz="1400" b="1" u="none" strike="noStrike" cap="none" normalizeH="0" baseline="0" dirty="0">
                <a:ln>
                  <a:noFill/>
                </a:ln>
                <a:effectLst/>
                <a:latin typeface="Arial" panose="020B0604020202020204" pitchFamily="34" charset="0"/>
              </a:rPr>
              <a:t>, N. (2020). The Opportunity Equation: </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u="none" strike="noStrike" cap="none" normalizeH="0" baseline="0" dirty="0">
                <a:ln>
                  <a:noFill/>
                </a:ln>
                <a:effectLst/>
                <a:latin typeface="Arial" panose="020B0604020202020204" pitchFamily="34" charset="0"/>
              </a:rPr>
              <a:t>Building Opportunity in the Face of Growing Income Inequality. Neighborhood Change Research Partnership,</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u="none" strike="noStrike" cap="none" normalizeH="0" baseline="0" dirty="0">
                <a:ln>
                  <a:noFill/>
                </a:ln>
                <a:effectLst/>
                <a:latin typeface="Arial" panose="020B0604020202020204" pitchFamily="34" charset="0"/>
              </a:rPr>
              <a:t> University of Toronto.</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u="none" strike="noStrike" cap="none" normalizeH="0" baseline="0" dirty="0">
                <a:ln>
                  <a:noFill/>
                </a:ln>
                <a:effectLst/>
                <a:latin typeface="Arial" panose="020B0604020202020204" pitchFamily="34" charset="0"/>
              </a:rPr>
              <a:t>Metcalf Foundation. (2015). The Working Poor in the Toronto Region: </a:t>
            </a:r>
          </a:p>
          <a:p>
            <a:pPr marL="0" marR="0" lvl="0" indent="0" algn="just" defTabSz="914400" rtl="0" eaLnBrk="0" fontAlgn="base" latinLnBrk="0" hangingPunct="0">
              <a:spcBef>
                <a:spcPct val="0"/>
              </a:spcBef>
              <a:spcAft>
                <a:spcPts val="600"/>
              </a:spcAft>
              <a:buClrTx/>
              <a:buSzTx/>
              <a:buFontTx/>
              <a:buChar char="•"/>
              <a:tabLst/>
            </a:pPr>
            <a:r>
              <a:rPr kumimoji="0" lang="en-US" altLang="en-US" sz="1400" b="1" u="none" strike="noStrike" cap="none" normalizeH="0" baseline="0" dirty="0">
                <a:ln>
                  <a:noFill/>
                </a:ln>
                <a:effectLst/>
                <a:latin typeface="Arial" panose="020B0604020202020204" pitchFamily="34" charset="0"/>
              </a:rPr>
              <a:t>Who they are, where they live, and how trends are changing.</a:t>
            </a:r>
          </a:p>
          <a:p>
            <a:pPr marL="0" marR="0" lvl="0" indent="0" defTabSz="914400" rtl="0" eaLnBrk="0" fontAlgn="base" latinLnBrk="0" hangingPunct="0">
              <a:spcBef>
                <a:spcPct val="0"/>
              </a:spcBef>
              <a:spcAft>
                <a:spcPts val="600"/>
              </a:spcAft>
              <a:buClrTx/>
              <a:buSzTx/>
              <a:buFontTx/>
              <a:buChar char="•"/>
              <a:tabLst/>
            </a:pPr>
            <a:endParaRPr kumimoji="0" lang="en-US" altLang="en-US" sz="1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024783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A442D-48E1-85C8-CD2B-2751160AB9E1}"/>
              </a:ext>
            </a:extLst>
          </p:cNvPr>
          <p:cNvSpPr>
            <a:spLocks noGrp="1"/>
          </p:cNvSpPr>
          <p:nvPr>
            <p:ph type="title"/>
          </p:nvPr>
        </p:nvSpPr>
        <p:spPr>
          <a:xfrm>
            <a:off x="5297762" y="329184"/>
            <a:ext cx="6251110" cy="1783080"/>
          </a:xfrm>
        </p:spPr>
        <p:txBody>
          <a:bodyPr anchor="b">
            <a:normAutofit/>
          </a:bodyPr>
          <a:lstStyle/>
          <a:p>
            <a:r>
              <a:rPr lang="en-US" sz="5400" b="1" dirty="0"/>
              <a:t>References</a:t>
            </a:r>
          </a:p>
        </p:txBody>
      </p:sp>
      <p:pic>
        <p:nvPicPr>
          <p:cNvPr id="6" name="Picture 5" descr="Floorplan on a table">
            <a:extLst>
              <a:ext uri="{FF2B5EF4-FFF2-40B4-BE49-F238E27FC236}">
                <a16:creationId xmlns:a16="http://schemas.microsoft.com/office/drawing/2014/main" id="{726467FC-60AB-A0F7-928D-7C7E4792CCED}"/>
              </a:ext>
            </a:extLst>
          </p:cNvPr>
          <p:cNvPicPr>
            <a:picLocks noChangeAspect="1"/>
          </p:cNvPicPr>
          <p:nvPr/>
        </p:nvPicPr>
        <p:blipFill>
          <a:blip r:embed="rId2"/>
          <a:srcRect l="34379" r="1774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42F3602C-0AA8-A6CA-8413-96229FFED098}"/>
              </a:ext>
            </a:extLst>
          </p:cNvPr>
          <p:cNvSpPr>
            <a:spLocks noGrp="1" noChangeArrowheads="1"/>
          </p:cNvSpPr>
          <p:nvPr>
            <p:ph idx="1"/>
          </p:nvPr>
        </p:nvSpPr>
        <p:spPr bwMode="auto">
          <a:xfrm>
            <a:off x="4726497" y="3219079"/>
            <a:ext cx="6967663"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Ontario Nonprofit Network (ONN). (2024, October). </a:t>
            </a:r>
          </a:p>
          <a:p>
            <a:pPr eaLnBrk="0" fontAlgn="base" hangingPunct="0">
              <a:lnSpc>
                <a:spcPct val="100000"/>
              </a:lnSpc>
              <a:spcBef>
                <a:spcPct val="0"/>
              </a:spcBef>
              <a:spcAft>
                <a:spcPct val="0"/>
              </a:spcAft>
            </a:pPr>
            <a:r>
              <a:rPr kumimoji="0" lang="en-US" altLang="en-US" sz="1400" b="1" i="1" u="none" strike="noStrike" cap="none" normalizeH="0" baseline="0" dirty="0">
                <a:ln>
                  <a:noFill/>
                </a:ln>
                <a:solidFill>
                  <a:schemeClr val="tx1"/>
                </a:solidFill>
                <a:effectLst/>
                <a:latin typeface="Arial" panose="020B0604020202020204" pitchFamily="34" charset="0"/>
              </a:rPr>
              <a:t>2024 State of the Sector - Policy Report</a:t>
            </a:r>
            <a:r>
              <a:rPr kumimoji="0" lang="en-US" altLang="en-US" sz="1400" b="1"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Ontario Living Wage Network. (2023). </a:t>
            </a:r>
            <a:r>
              <a:rPr kumimoji="0" lang="en-US" altLang="en-US" sz="1400" b="1" i="1" u="none" strike="noStrike" cap="none" normalizeH="0" baseline="0" dirty="0">
                <a:ln>
                  <a:noFill/>
                </a:ln>
                <a:solidFill>
                  <a:schemeClr val="tx1"/>
                </a:solidFill>
                <a:effectLst/>
                <a:latin typeface="Arial" panose="020B0604020202020204" pitchFamily="34" charset="0"/>
              </a:rPr>
              <a:t>Calculation Archive</a:t>
            </a:r>
            <a:r>
              <a:rPr kumimoji="0" lang="en-US" altLang="en-US" sz="1400" b="1"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Ontario Living Wage Network. (2019). </a:t>
            </a:r>
            <a:r>
              <a:rPr kumimoji="0" lang="en-US" altLang="en-US" sz="1400" b="1" i="1" u="none" strike="noStrike" cap="none" normalizeH="0" baseline="0" dirty="0">
                <a:ln>
                  <a:noFill/>
                </a:ln>
                <a:solidFill>
                  <a:schemeClr val="tx1"/>
                </a:solidFill>
                <a:effectLst/>
                <a:latin typeface="Arial" panose="020B0604020202020204" pitchFamily="34" charset="0"/>
              </a:rPr>
              <a:t>Calculating the Living Wage: Toronto 2019</a:t>
            </a:r>
            <a:r>
              <a:rPr kumimoji="0" lang="en-US" altLang="en-US" sz="1400" b="1"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Neighborhood Change Research Partnership. (2020). </a:t>
            </a:r>
          </a:p>
          <a:p>
            <a:pPr marL="0" indent="0" eaLnBrk="0" fontAlgn="base" hangingPunct="0">
              <a:lnSpc>
                <a:spcPct val="100000"/>
              </a:lnSpc>
              <a:spcBef>
                <a:spcPct val="0"/>
              </a:spcBef>
              <a:spcAft>
                <a:spcPct val="0"/>
              </a:spcAft>
              <a:buNone/>
            </a:pPr>
            <a:r>
              <a:rPr kumimoji="0" lang="en-US" altLang="en-US" sz="1400" b="1" i="1" u="none" strike="noStrike" cap="none" normalizeH="0" baseline="0" dirty="0">
                <a:ln>
                  <a:noFill/>
                </a:ln>
                <a:solidFill>
                  <a:schemeClr val="tx1"/>
                </a:solidFill>
                <a:effectLst/>
                <a:latin typeface="Arial" panose="020B0604020202020204" pitchFamily="34" charset="0"/>
              </a:rPr>
              <a:t>The Opportunity Equation: Building Opportunity in the</a:t>
            </a:r>
          </a:p>
          <a:p>
            <a:pPr marL="0" indent="0" eaLnBrk="0" fontAlgn="base" hangingPunct="0">
              <a:lnSpc>
                <a:spcPct val="100000"/>
              </a:lnSpc>
              <a:spcBef>
                <a:spcPct val="0"/>
              </a:spcBef>
              <a:spcAft>
                <a:spcPct val="0"/>
              </a:spcAft>
              <a:buNone/>
            </a:pPr>
            <a:r>
              <a:rPr kumimoji="0" lang="en-US" altLang="en-US" sz="1400" b="1" i="1" u="none" strike="noStrike" cap="none" normalizeH="0" baseline="0" dirty="0">
                <a:ln>
                  <a:noFill/>
                </a:ln>
                <a:solidFill>
                  <a:schemeClr val="tx1"/>
                </a:solidFill>
                <a:effectLst/>
                <a:latin typeface="Arial" panose="020B0604020202020204" pitchFamily="34" charset="0"/>
              </a:rPr>
              <a:t> Face of Growing Income Inequality</a:t>
            </a:r>
            <a:r>
              <a:rPr kumimoji="0" lang="en-US" altLang="en-US" sz="1400" b="1" i="0" u="none" strike="noStrike" cap="none" normalizeH="0" baseline="0" dirty="0">
                <a:ln>
                  <a:noFill/>
                </a:ln>
                <a:solidFill>
                  <a:schemeClr val="tx1"/>
                </a:solidFill>
                <a:effectLst/>
                <a:latin typeface="Arial" panose="020B0604020202020204" pitchFamily="34" charset="0"/>
              </a:rPr>
              <a:t>. University of Toronto.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186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A442D-48E1-85C8-CD2B-2751160AB9E1}"/>
              </a:ext>
            </a:extLst>
          </p:cNvPr>
          <p:cNvSpPr>
            <a:spLocks noGrp="1"/>
          </p:cNvSpPr>
          <p:nvPr>
            <p:ph type="title"/>
          </p:nvPr>
        </p:nvSpPr>
        <p:spPr>
          <a:xfrm>
            <a:off x="5297762" y="329184"/>
            <a:ext cx="6251110" cy="1783080"/>
          </a:xfrm>
        </p:spPr>
        <p:txBody>
          <a:bodyPr anchor="b">
            <a:normAutofit/>
          </a:bodyPr>
          <a:lstStyle/>
          <a:p>
            <a:r>
              <a:rPr lang="en-US" sz="5400" b="1" dirty="0"/>
              <a:t>References</a:t>
            </a:r>
          </a:p>
        </p:txBody>
      </p:sp>
      <p:pic>
        <p:nvPicPr>
          <p:cNvPr id="6" name="Picture 5" descr="Floorplan on a table">
            <a:extLst>
              <a:ext uri="{FF2B5EF4-FFF2-40B4-BE49-F238E27FC236}">
                <a16:creationId xmlns:a16="http://schemas.microsoft.com/office/drawing/2014/main" id="{726467FC-60AB-A0F7-928D-7C7E4792CCED}"/>
              </a:ext>
            </a:extLst>
          </p:cNvPr>
          <p:cNvPicPr>
            <a:picLocks noChangeAspect="1"/>
          </p:cNvPicPr>
          <p:nvPr/>
        </p:nvPicPr>
        <p:blipFill>
          <a:blip r:embed="rId2"/>
          <a:srcRect l="34379" r="1774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42F3602C-0AA8-A6CA-8413-96229FFED098}"/>
              </a:ext>
            </a:extLst>
          </p:cNvPr>
          <p:cNvSpPr>
            <a:spLocks noGrp="1" noChangeArrowheads="1"/>
          </p:cNvSpPr>
          <p:nvPr>
            <p:ph idx="1"/>
          </p:nvPr>
        </p:nvSpPr>
        <p:spPr bwMode="auto">
          <a:xfrm>
            <a:off x="4726497" y="3003636"/>
            <a:ext cx="6967663"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Statistics Canada. (2022). </a:t>
            </a:r>
            <a:r>
              <a:rPr kumimoji="0" lang="en-US" altLang="en-US" sz="1400" b="1" i="1" u="none" strike="noStrike" cap="none" normalizeH="0" baseline="0" dirty="0">
                <a:ln>
                  <a:noFill/>
                </a:ln>
                <a:solidFill>
                  <a:schemeClr val="tx1"/>
                </a:solidFill>
                <a:effectLst/>
                <a:latin typeface="Arial" panose="020B0604020202020204" pitchFamily="34" charset="0"/>
              </a:rPr>
              <a:t>Study: Diverse generations of Canadians: A profile of racialized Canadians in 2016</a:t>
            </a:r>
            <a:r>
              <a:rPr kumimoji="0" lang="en-US" altLang="en-US" sz="1400" b="1"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Statistics Canada. (2019). </a:t>
            </a:r>
            <a:r>
              <a:rPr kumimoji="0" lang="en-US" altLang="en-US" sz="1400" b="1" i="1" u="none" strike="noStrike" cap="none" normalizeH="0" baseline="0" dirty="0">
                <a:ln>
                  <a:noFill/>
                </a:ln>
                <a:solidFill>
                  <a:schemeClr val="tx1"/>
                </a:solidFill>
                <a:effectLst/>
                <a:latin typeface="Arial" panose="020B0604020202020204" pitchFamily="34" charset="0"/>
              </a:rPr>
              <a:t>Portrait of Canadian Society: Canadian Social Survey, 2019</a:t>
            </a:r>
            <a:r>
              <a:rPr kumimoji="0" lang="en-US" altLang="en-US" sz="1400" b="1" i="0" u="none" strike="noStrike" cap="none" normalizeH="0" baseline="0" dirty="0">
                <a:ln>
                  <a:noFill/>
                </a:ln>
                <a:solidFill>
                  <a:schemeClr val="tx1"/>
                </a:solidFill>
                <a:effectLst/>
                <a:latin typeface="Arial" panose="020B0604020202020204" pitchFamily="34" charset="0"/>
              </a:rPr>
              <a:t> (Catalogue no. 89F0115X2019001). Ottawa, Ontario.</a:t>
            </a: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City of Toronto. (2022). </a:t>
            </a:r>
            <a:r>
              <a:rPr kumimoji="0" lang="en-US" altLang="en-US" sz="1400" b="1" i="1" u="none" strike="noStrike" cap="none" normalizeH="0" baseline="0" dirty="0">
                <a:ln>
                  <a:noFill/>
                </a:ln>
                <a:solidFill>
                  <a:schemeClr val="tx1"/>
                </a:solidFill>
                <a:effectLst/>
                <a:latin typeface="Arial" panose="020B0604020202020204" pitchFamily="34" charset="0"/>
              </a:rPr>
              <a:t>2021 Census Backgrounder: Families, Households, Marital Status, and Income</a:t>
            </a:r>
            <a:r>
              <a:rPr kumimoji="0" lang="en-US" altLang="en-US" sz="1400" b="1" i="0" u="none" strike="noStrike" cap="none" normalizeH="0" baseline="0" dirty="0">
                <a:ln>
                  <a:noFill/>
                </a:ln>
                <a:solidFill>
                  <a:schemeClr val="tx1"/>
                </a:solidFill>
                <a:effectLst/>
                <a:latin typeface="Arial" panose="020B0604020202020204" pitchFamily="34" charset="0"/>
              </a:rPr>
              <a:t>. City Planning Division.</a:t>
            </a: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City of Toronto. (2021). </a:t>
            </a:r>
            <a:r>
              <a:rPr kumimoji="0" lang="en-US" altLang="en-US" sz="1400" b="1" i="1" u="none" strike="noStrike" cap="none" normalizeH="0" baseline="0" dirty="0">
                <a:ln>
                  <a:noFill/>
                </a:ln>
                <a:solidFill>
                  <a:schemeClr val="tx1"/>
                </a:solidFill>
                <a:effectLst/>
                <a:latin typeface="Arial" panose="020B0604020202020204" pitchFamily="34" charset="0"/>
              </a:rPr>
              <a:t>City of Toronto 2021 Street Needs Assessment Results</a:t>
            </a:r>
            <a:r>
              <a:rPr kumimoji="0" lang="en-US" altLang="en-US" sz="1400" b="1"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Workforce Planning Board of York Region. (2023). </a:t>
            </a:r>
            <a:r>
              <a:rPr kumimoji="0" lang="en-US" altLang="en-US" sz="1400" b="1" i="1" u="none" strike="noStrike" cap="none" normalizeH="0" baseline="0" dirty="0">
                <a:ln>
                  <a:noFill/>
                </a:ln>
                <a:solidFill>
                  <a:schemeClr val="tx1"/>
                </a:solidFill>
                <a:effectLst/>
                <a:latin typeface="Arial" panose="020B0604020202020204" pitchFamily="34" charset="0"/>
              </a:rPr>
              <a:t>Local </a:t>
            </a:r>
            <a:r>
              <a:rPr kumimoji="0" lang="en-US" altLang="en-US" sz="1400" b="1" i="1" u="none" strike="noStrike" cap="none" normalizeH="0" baseline="0" dirty="0" err="1">
                <a:ln>
                  <a:noFill/>
                </a:ln>
                <a:solidFill>
                  <a:schemeClr val="tx1"/>
                </a:solidFill>
                <a:effectLst/>
                <a:latin typeface="Arial" panose="020B0604020202020204" pitchFamily="34" charset="0"/>
              </a:rPr>
              <a:t>Labour</a:t>
            </a:r>
            <a:r>
              <a:rPr kumimoji="0" lang="en-US" altLang="en-US" sz="1400" b="1" i="1" u="none" strike="noStrike" cap="none" normalizeH="0" baseline="0" dirty="0">
                <a:ln>
                  <a:noFill/>
                </a:ln>
                <a:solidFill>
                  <a:schemeClr val="tx1"/>
                </a:solidFill>
                <a:effectLst/>
                <a:latin typeface="Arial" panose="020B0604020202020204" pitchFamily="34" charset="0"/>
              </a:rPr>
              <a:t> Market Plan Report 2022</a:t>
            </a:r>
            <a:r>
              <a:rPr kumimoji="0" lang="en-US" altLang="en-US" sz="14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616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B6787C-B738-B7F5-D35C-D8A78B34DE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EE5B720-2487-7CCA-69EA-919E93A35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3D0AB-CBED-E92C-05C4-9FD072EE01A3}"/>
              </a:ext>
            </a:extLst>
          </p:cNvPr>
          <p:cNvSpPr>
            <a:spLocks noGrp="1"/>
          </p:cNvSpPr>
          <p:nvPr>
            <p:ph type="title"/>
          </p:nvPr>
        </p:nvSpPr>
        <p:spPr>
          <a:xfrm>
            <a:off x="5297762" y="329184"/>
            <a:ext cx="6251110" cy="1783080"/>
          </a:xfrm>
        </p:spPr>
        <p:txBody>
          <a:bodyPr anchor="b">
            <a:normAutofit/>
          </a:bodyPr>
          <a:lstStyle/>
          <a:p>
            <a:r>
              <a:rPr lang="en-US" sz="5400" b="1" dirty="0"/>
              <a:t>References</a:t>
            </a:r>
          </a:p>
        </p:txBody>
      </p:sp>
      <p:pic>
        <p:nvPicPr>
          <p:cNvPr id="6" name="Picture 5" descr="Floorplan on a table">
            <a:extLst>
              <a:ext uri="{FF2B5EF4-FFF2-40B4-BE49-F238E27FC236}">
                <a16:creationId xmlns:a16="http://schemas.microsoft.com/office/drawing/2014/main" id="{39FF4898-9137-28DA-01E6-4393E611935D}"/>
              </a:ext>
            </a:extLst>
          </p:cNvPr>
          <p:cNvPicPr>
            <a:picLocks noChangeAspect="1"/>
          </p:cNvPicPr>
          <p:nvPr/>
        </p:nvPicPr>
        <p:blipFill>
          <a:blip r:embed="rId2"/>
          <a:srcRect l="34379" r="1774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A96B8480-DE4B-EE25-8E86-7EB6FCB1A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145EA390-2842-7635-B0FB-944F9447DD05}"/>
              </a:ext>
            </a:extLst>
          </p:cNvPr>
          <p:cNvSpPr>
            <a:spLocks noGrp="1" noChangeArrowheads="1"/>
          </p:cNvSpPr>
          <p:nvPr>
            <p:ph idx="1"/>
          </p:nvPr>
        </p:nvSpPr>
        <p:spPr bwMode="auto">
          <a:xfrm>
            <a:off x="4657345" y="2739686"/>
            <a:ext cx="7036815" cy="249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lang="en-US" sz="1400" b="1" i="0" dirty="0">
                <a:solidFill>
                  <a:srgbClr val="252423"/>
                </a:solidFill>
                <a:effectLst/>
                <a:latin typeface="Arial" panose="020B0604020202020204" pitchFamily="34" charset="0"/>
                <a:cs typeface="Arial" panose="020B0604020202020204" pitchFamily="34" charset="0"/>
              </a:rPr>
              <a:t>Ontario Nonprofit Network. (2024). </a:t>
            </a:r>
            <a:r>
              <a:rPr lang="en-US" sz="1400" b="1" i="1" dirty="0">
                <a:solidFill>
                  <a:srgbClr val="252423"/>
                </a:solidFill>
                <a:effectLst/>
                <a:latin typeface="Arial" panose="020B0604020202020204" pitchFamily="34" charset="0"/>
                <a:cs typeface="Arial" panose="020B0604020202020204" pitchFamily="34" charset="0"/>
              </a:rPr>
              <a:t>2024 survey policy report</a:t>
            </a:r>
            <a:r>
              <a:rPr lang="en-US" sz="1400" b="1" i="0" dirty="0">
                <a:solidFill>
                  <a:srgbClr val="252423"/>
                </a:solidFill>
                <a:effectLst/>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sz="1400" b="1" i="1" dirty="0">
                <a:latin typeface="Arial" panose="020B0604020202020204" pitchFamily="34" charset="0"/>
                <a:cs typeface="Arial" panose="020B0604020202020204" pitchFamily="34" charset="0"/>
              </a:rPr>
              <a:t>open.toronto.ca/dataset/active-affordable-and-social housing-units</a:t>
            </a:r>
          </a:p>
          <a:p>
            <a:pPr marL="285750" indent="-285750">
              <a:buFont typeface="Arial" panose="020B0604020202020204" pitchFamily="34" charset="0"/>
              <a:buChar char="•"/>
            </a:pPr>
            <a:r>
              <a:rPr kumimoji="0" lang="en-US" altLang="en-US" sz="1400" b="1" i="1" strike="noStrike" cap="none" normalizeH="0" baseline="0" dirty="0">
                <a:ln>
                  <a:noFill/>
                </a:ln>
                <a:solidFill>
                  <a:schemeClr val="tx1"/>
                </a:solidFill>
                <a:effectLst/>
                <a:latin typeface="Arial" panose="020B0604020202020204" pitchFamily="34" charset="0"/>
                <a:cs typeface="Arial" panose="020B0604020202020204" pitchFamily="34" charset="0"/>
              </a:rPr>
              <a:t>open.toronto.ca/dataset/short-term-rental-program-data</a:t>
            </a:r>
            <a:endParaRPr lang="en-IN" sz="1400"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i="1" dirty="0">
                <a:solidFill>
                  <a:srgbClr val="252423"/>
                </a:solidFill>
                <a:effectLst/>
                <a:highlight>
                  <a:srgbClr val="FFFFFF"/>
                </a:highlight>
                <a:latin typeface="Arial" panose="020B0604020202020204" pitchFamily="34" charset="0"/>
                <a:cs typeface="Arial" panose="020B0604020202020204" pitchFamily="34" charset="0"/>
              </a:rPr>
              <a:t>Toronto, C. O. (2024, October 7). Social housing waiting list reports. City of Toronto</a:t>
            </a:r>
          </a:p>
          <a:p>
            <a:pPr marL="285750" indent="-285750">
              <a:buFont typeface="Arial" panose="020B0604020202020204" pitchFamily="34" charset="0"/>
              <a:buChar char="•"/>
            </a:pPr>
            <a:r>
              <a:rPr lang="en-US" sz="1400" b="1" i="1" dirty="0">
                <a:solidFill>
                  <a:srgbClr val="252423"/>
                </a:solidFill>
                <a:effectLst/>
                <a:highlight>
                  <a:srgbClr val="FFFFFF"/>
                </a:highlight>
                <a:latin typeface="Arial" panose="020B0604020202020204" pitchFamily="34" charset="0"/>
                <a:cs typeface="Arial" panose="020B0604020202020204" pitchFamily="34" charset="0"/>
              </a:rPr>
              <a:t>Toronto, C. O. (2024, January 22). Shelter system flow data. City of Toronto.</a:t>
            </a:r>
            <a:endParaRPr lang="en-IN" sz="1400" b="1" i="1"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400" b="1" i="0" dirty="0">
              <a:solidFill>
                <a:srgbClr val="252423"/>
              </a:solidFill>
              <a:effectLst/>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400" b="1" i="0" dirty="0">
                <a:solidFill>
                  <a:srgbClr val="252423"/>
                </a:solidFill>
                <a:effectLst/>
                <a:latin typeface="Segoe UI" panose="020B0502040204020203" pitchFamily="34" charset="0"/>
              </a:rPr>
              <a:t> </a:t>
            </a:r>
            <a:endParaRPr kumimoji="0" lang="en-US" altLang="en-US" sz="1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8307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AF3E358-E636-5143-9AEA-B0B2D7BFCBA9}"/>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altLang="zh-CN" sz="5000" kern="1200" dirty="0">
                <a:solidFill>
                  <a:schemeClr val="tx1"/>
                </a:solidFill>
                <a:latin typeface="+mj-lt"/>
                <a:ea typeface="+mj-ea"/>
                <a:cs typeface="+mj-cs"/>
              </a:rPr>
              <a:t>Age Distribution of Immigrants in Toronto</a:t>
            </a:r>
            <a:br>
              <a:rPr lang="en-US" altLang="zh-CN" sz="5000" kern="1200" dirty="0">
                <a:solidFill>
                  <a:schemeClr val="tx1"/>
                </a:solidFill>
                <a:latin typeface="+mj-lt"/>
                <a:ea typeface="+mj-ea"/>
                <a:cs typeface="+mj-cs"/>
              </a:rPr>
            </a:br>
            <a:endParaRPr kumimoji="1" lang="en-US" altLang="zh-CN" sz="5000" kern="1200" dirty="0">
              <a:solidFill>
                <a:schemeClr val="tx1"/>
              </a:solidFill>
              <a:latin typeface="+mj-lt"/>
              <a:ea typeface="+mj-ea"/>
              <a:cs typeface="+mj-cs"/>
            </a:endParaRPr>
          </a:p>
        </p:txBody>
      </p:sp>
      <p:sp>
        <p:nvSpPr>
          <p:cNvPr id="3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CF7F19C6-0850-B149-BD2D-0343C4CC4A26}"/>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altLang="zh-CN" sz="1200" dirty="0"/>
          </a:p>
          <a:p>
            <a:pPr marL="742950" lvl="1" indent="-228600">
              <a:lnSpc>
                <a:spcPct val="90000"/>
              </a:lnSpc>
              <a:spcAft>
                <a:spcPts val="600"/>
              </a:spcAft>
              <a:buFont typeface="Arial" panose="020B0604020202020204" pitchFamily="34" charset="0"/>
              <a:buChar char="•"/>
            </a:pPr>
            <a:endParaRPr lang="en-US" altLang="zh-CN" sz="1200" dirty="0"/>
          </a:p>
          <a:p>
            <a:pPr indent="-228600">
              <a:lnSpc>
                <a:spcPct val="90000"/>
              </a:lnSpc>
              <a:spcAft>
                <a:spcPts val="600"/>
              </a:spcAft>
              <a:buFont typeface="Arial" panose="020B0604020202020204" pitchFamily="34" charset="0"/>
              <a:buChar char="•"/>
            </a:pPr>
            <a:endParaRPr kumimoji="1" lang="en-US" altLang="zh-CN" sz="1200" dirty="0"/>
          </a:p>
        </p:txBody>
      </p:sp>
      <p:pic>
        <p:nvPicPr>
          <p:cNvPr id="8" name="内容占位符 7" descr="图表&#10;&#10;描述已自动生成">
            <a:extLst>
              <a:ext uri="{FF2B5EF4-FFF2-40B4-BE49-F238E27FC236}">
                <a16:creationId xmlns:a16="http://schemas.microsoft.com/office/drawing/2014/main" id="{1606A408-F37C-A944-86C0-708160C3418F}"/>
              </a:ext>
            </a:extLst>
          </p:cNvPr>
          <p:cNvPicPr>
            <a:picLocks noGrp="1" noChangeAspect="1"/>
          </p:cNvPicPr>
          <p:nvPr>
            <p:ph idx="1"/>
          </p:nvPr>
        </p:nvPicPr>
        <p:blipFill>
          <a:blip r:embed="rId2"/>
          <a:stretch>
            <a:fillRect/>
          </a:stretch>
        </p:blipFill>
        <p:spPr>
          <a:xfrm>
            <a:off x="5038357" y="418089"/>
            <a:ext cx="5194300" cy="3962400"/>
          </a:xfrm>
        </p:spPr>
      </p:pic>
      <p:sp>
        <p:nvSpPr>
          <p:cNvPr id="9" name="文本框 8">
            <a:extLst>
              <a:ext uri="{FF2B5EF4-FFF2-40B4-BE49-F238E27FC236}">
                <a16:creationId xmlns:a16="http://schemas.microsoft.com/office/drawing/2014/main" id="{1D774A3D-6336-0045-A01A-F3ADC1D87481}"/>
              </a:ext>
            </a:extLst>
          </p:cNvPr>
          <p:cNvSpPr txBox="1"/>
          <p:nvPr/>
        </p:nvSpPr>
        <p:spPr>
          <a:xfrm>
            <a:off x="4791455" y="4167641"/>
            <a:ext cx="7400545" cy="646331"/>
          </a:xfrm>
          <a:prstGeom prst="rect">
            <a:avLst/>
          </a:prstGeom>
          <a:noFill/>
        </p:spPr>
        <p:txBody>
          <a:bodyPr wrap="square" rtlCol="0">
            <a:spAutoFit/>
          </a:bodyPr>
          <a:lstStyle/>
          <a:p>
            <a:r>
              <a:rPr kumimoji="1" lang="en-US" altLang="zh-CN" sz="1200" dirty="0">
                <a:latin typeface="Times New Roman" panose="02020603050405020304" pitchFamily="18" charset="0"/>
                <a:ea typeface="+mj-ea"/>
                <a:cs typeface="Times New Roman" panose="02020603050405020304" pitchFamily="18" charset="0"/>
              </a:rPr>
              <a:t>Data source: </a:t>
            </a:r>
            <a:r>
              <a:rPr kumimoji="1" lang="en-US" altLang="zh-CN" sz="1200" dirty="0">
                <a:latin typeface="Times New Roman" panose="02020603050405020304" pitchFamily="18" charset="0"/>
                <a:ea typeface="+mj-ea"/>
                <a:cs typeface="Times New Roman" panose="02020603050405020304" pitchFamily="18" charset="0"/>
                <a:hlinkClick r:id="rId3"/>
              </a:rPr>
              <a:t>Migration by age</a:t>
            </a:r>
            <a:r>
              <a:rPr kumimoji="1" lang="en-US" altLang="zh-CN" sz="1200" dirty="0">
                <a:latin typeface="Times New Roman" panose="02020603050405020304" pitchFamily="18" charset="0"/>
                <a:ea typeface="+mj-ea"/>
                <a:cs typeface="Times New Roman" panose="02020603050405020304" pitchFamily="18" charset="0"/>
              </a:rPr>
              <a:t> </a:t>
            </a:r>
            <a:r>
              <a:rPr lang="en-US" sz="1200" b="1" i="0" dirty="0">
                <a:solidFill>
                  <a:srgbClr val="333333"/>
                </a:solidFill>
                <a:effectLst/>
                <a:latin typeface="Lato" panose="020F0502020204030203" pitchFamily="34" charset="0"/>
              </a:rPr>
              <a:t>Estimates of the components of international migration, by age and gender, annual</a:t>
            </a:r>
          </a:p>
          <a:p>
            <a:endParaRPr kumimoji="1" lang="zh-CN" altLang="en-US" sz="1200" dirty="0">
              <a:latin typeface="Times New Roman" panose="02020603050405020304" pitchFamily="18" charset="0"/>
              <a:ea typeface="+mj-ea"/>
              <a:cs typeface="Times New Roman" panose="02020603050405020304" pitchFamily="18" charset="0"/>
            </a:endParaRPr>
          </a:p>
        </p:txBody>
      </p:sp>
      <p:sp>
        <p:nvSpPr>
          <p:cNvPr id="4" name="Rectangle 1">
            <a:extLst>
              <a:ext uri="{FF2B5EF4-FFF2-40B4-BE49-F238E27FC236}">
                <a16:creationId xmlns:a16="http://schemas.microsoft.com/office/drawing/2014/main" id="{81660DEB-08E3-725E-7AE7-18FE9536B511}"/>
              </a:ext>
            </a:extLst>
          </p:cNvPr>
          <p:cNvSpPr>
            <a:spLocks noChangeArrowheads="1"/>
          </p:cNvSpPr>
          <p:nvPr/>
        </p:nvSpPr>
        <p:spPr bwMode="auto">
          <a:xfrm>
            <a:off x="4791456" y="4611675"/>
            <a:ext cx="6629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Key Insight:</a:t>
            </a:r>
            <a:r>
              <a:rPr kumimoji="0" lang="en-US" altLang="en-US" sz="1800" b="0" i="0" u="none" strike="noStrike" cap="none" normalizeH="0" baseline="0" dirty="0">
                <a:ln>
                  <a:noFill/>
                </a:ln>
                <a:solidFill>
                  <a:schemeClr val="tx1"/>
                </a:solidFill>
                <a:effectLst/>
                <a:latin typeface="Arial" panose="020B0604020202020204" pitchFamily="34" charset="0"/>
              </a:rPr>
              <a:t> 90.9% of immigrants are aged over 25, with only 9.1% under 25, indicating an aging immigrant population.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Challenges:</a:t>
            </a:r>
            <a:r>
              <a:rPr kumimoji="0" lang="en-US" altLang="en-US" sz="1800" b="0" i="0" u="none" strike="noStrike" cap="none" normalizeH="0" baseline="0" dirty="0">
                <a:ln>
                  <a:noFill/>
                </a:ln>
                <a:solidFill>
                  <a:schemeClr val="tx1"/>
                </a:solidFill>
                <a:effectLst/>
                <a:latin typeface="Arial" panose="020B0604020202020204" pitchFamily="34" charset="0"/>
              </a:rPr>
              <a:t> This demographic trend suggests potential labor shortages and increased reliance on social services, healthcare, and retirement support.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Actionable Focus:</a:t>
            </a:r>
            <a:r>
              <a:rPr kumimoji="0" lang="en-US" altLang="en-US" sz="1800" b="0" i="0" u="none" strike="noStrike" cap="none" normalizeH="0" baseline="0" dirty="0">
                <a:ln>
                  <a:noFill/>
                </a:ln>
                <a:solidFill>
                  <a:schemeClr val="tx1"/>
                </a:solidFill>
                <a:effectLst/>
                <a:latin typeface="Arial" panose="020B0604020202020204" pitchFamily="34" charset="0"/>
              </a:rPr>
              <a:t> Policymakers must develop strategies for workforce rejuvenation and prepare infrastructure to support aging immigrant communities.</a:t>
            </a:r>
          </a:p>
        </p:txBody>
      </p:sp>
    </p:spTree>
    <p:extLst>
      <p:ext uri="{BB962C8B-B14F-4D97-AF65-F5344CB8AC3E}">
        <p14:creationId xmlns:p14="http://schemas.microsoft.com/office/powerpoint/2010/main" val="20092387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Hands holding each other's wrists and interlinked to form a circle">
            <a:extLst>
              <a:ext uri="{FF2B5EF4-FFF2-40B4-BE49-F238E27FC236}">
                <a16:creationId xmlns:a16="http://schemas.microsoft.com/office/drawing/2014/main" id="{F9634B21-8873-8791-8036-CAF965451182}"/>
              </a:ext>
            </a:extLst>
          </p:cNvPr>
          <p:cNvPicPr>
            <a:picLocks noChangeAspect="1"/>
          </p:cNvPicPr>
          <p:nvPr/>
        </p:nvPicPr>
        <p:blipFill>
          <a:blip r:embed="rId3"/>
          <a:srcRect l="4759" r="1124" b="-1"/>
          <a:stretch/>
        </p:blipFill>
        <p:spPr>
          <a:xfrm>
            <a:off x="2522356"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B197CE-826F-CF1F-9C34-5DF3FE86CFF8}"/>
              </a:ext>
            </a:extLst>
          </p:cNvPr>
          <p:cNvSpPr>
            <a:spLocks noGrp="1"/>
          </p:cNvSpPr>
          <p:nvPr>
            <p:ph type="title"/>
          </p:nvPr>
        </p:nvSpPr>
        <p:spPr>
          <a:xfrm>
            <a:off x="838200" y="365125"/>
            <a:ext cx="7229354" cy="1899912"/>
          </a:xfrm>
        </p:spPr>
        <p:txBody>
          <a:bodyPr>
            <a:noAutofit/>
          </a:bodyPr>
          <a:lstStyle/>
          <a:p>
            <a:r>
              <a:rPr lang="en-CA" sz="6600" b="1" dirty="0">
                <a:solidFill>
                  <a:srgbClr val="FF0000"/>
                </a:solidFill>
              </a:rPr>
              <a:t>Thank You</a:t>
            </a:r>
          </a:p>
        </p:txBody>
      </p:sp>
      <p:sp>
        <p:nvSpPr>
          <p:cNvPr id="3" name="Content Placeholder 2">
            <a:extLst>
              <a:ext uri="{FF2B5EF4-FFF2-40B4-BE49-F238E27FC236}">
                <a16:creationId xmlns:a16="http://schemas.microsoft.com/office/drawing/2014/main" id="{C68331DD-7F2F-926D-4660-CC8C2AC5C5C7}"/>
              </a:ext>
            </a:extLst>
          </p:cNvPr>
          <p:cNvSpPr>
            <a:spLocks noGrp="1"/>
          </p:cNvSpPr>
          <p:nvPr>
            <p:ph idx="1"/>
          </p:nvPr>
        </p:nvSpPr>
        <p:spPr>
          <a:xfrm>
            <a:off x="838200" y="2434201"/>
            <a:ext cx="3822189" cy="3742762"/>
          </a:xfrm>
        </p:spPr>
        <p:txBody>
          <a:bodyPr>
            <a:normAutofit lnSpcReduction="10000"/>
          </a:bodyPr>
          <a:lstStyle/>
          <a:p>
            <a:r>
              <a:rPr lang="en-US" sz="2000" b="1" dirty="0"/>
              <a:t>Heartfelt Gratitude:</a:t>
            </a:r>
          </a:p>
          <a:p>
            <a:pPr marL="0" indent="0">
              <a:buNone/>
            </a:pPr>
            <a:r>
              <a:rPr lang="en-US" sz="2000" dirty="0"/>
              <a:t>A sincere thank you to </a:t>
            </a:r>
            <a:r>
              <a:rPr lang="en-US" sz="2000" b="1" dirty="0"/>
              <a:t>Professor Jay Qi</a:t>
            </a:r>
            <a:r>
              <a:rPr lang="en-US" sz="2000" dirty="0"/>
              <a:t> for his invaluable guidance, insightful feedback, and unwavering support throughout this project.</a:t>
            </a:r>
          </a:p>
          <a:p>
            <a:pPr>
              <a:buFont typeface="Arial" panose="020B0604020202020204" pitchFamily="34" charset="0"/>
              <a:buChar char="•"/>
            </a:pPr>
            <a:r>
              <a:rPr lang="en-US" sz="2000" b="1" dirty="0"/>
              <a:t>Appreciation to UWGT:</a:t>
            </a:r>
          </a:p>
          <a:p>
            <a:pPr marL="0" indent="0">
              <a:buNone/>
            </a:pPr>
            <a:r>
              <a:rPr lang="en-US" sz="2000" dirty="0"/>
              <a:t>A special acknowledgment to </a:t>
            </a:r>
            <a:r>
              <a:rPr lang="en-US" sz="2000" b="1" dirty="0"/>
              <a:t>United Way Greater Toronto (UWGT)</a:t>
            </a:r>
            <a:r>
              <a:rPr lang="en-US" sz="2000" dirty="0"/>
              <a:t> for the opportunity to collaborate on this meaningful initiative and contribute to the community.</a:t>
            </a:r>
          </a:p>
          <a:p>
            <a:endParaRPr lang="en-CA" sz="1700" dirty="0"/>
          </a:p>
        </p:txBody>
      </p:sp>
    </p:spTree>
    <p:extLst>
      <p:ext uri="{BB962C8B-B14F-4D97-AF65-F5344CB8AC3E}">
        <p14:creationId xmlns:p14="http://schemas.microsoft.com/office/powerpoint/2010/main" val="2746099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51CE66A-D5E8-3D4F-A6B6-D809363A7AD7}"/>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kumimoji="1" lang="en-US" altLang="zh-CN" sz="5400" dirty="0"/>
              <a:t>Age of Immigrant population in 2016 and 2021</a:t>
            </a:r>
            <a:endParaRPr kumimoji="1" lang="en-US" altLang="zh-CN" sz="5400" kern="1200" dirty="0">
              <a:solidFill>
                <a:schemeClr val="tx1"/>
              </a:solidFill>
              <a:latin typeface="+mj-lt"/>
              <a:ea typeface="+mj-ea"/>
              <a:cs typeface="+mj-cs"/>
            </a:endParaRPr>
          </a:p>
        </p:txBody>
      </p:sp>
      <p:sp>
        <p:nvSpPr>
          <p:cNvPr id="3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BD8A75CC-B9CF-174B-AFB6-EFE04FBD4AF2}"/>
              </a:ext>
            </a:extLst>
          </p:cNvPr>
          <p:cNvPicPr>
            <a:picLocks noGrp="1" noChangeAspect="1"/>
          </p:cNvPicPr>
          <p:nvPr>
            <p:ph idx="1"/>
          </p:nvPr>
        </p:nvPicPr>
        <p:blipFill>
          <a:blip r:embed="rId2"/>
          <a:srcRect l="-17960" r="-2064"/>
          <a:stretch/>
        </p:blipFill>
        <p:spPr>
          <a:xfrm>
            <a:off x="3604768" y="239994"/>
            <a:ext cx="7197344" cy="3413186"/>
          </a:xfrm>
          <a:prstGeom prst="rect">
            <a:avLst/>
          </a:prstGeom>
        </p:spPr>
      </p:pic>
      <p:sp>
        <p:nvSpPr>
          <p:cNvPr id="3" name="文本框 2">
            <a:extLst>
              <a:ext uri="{FF2B5EF4-FFF2-40B4-BE49-F238E27FC236}">
                <a16:creationId xmlns:a16="http://schemas.microsoft.com/office/drawing/2014/main" id="{092A4B60-10FA-A140-8DC2-4376E0E3D7A8}"/>
              </a:ext>
            </a:extLst>
          </p:cNvPr>
          <p:cNvSpPr txBox="1"/>
          <p:nvPr/>
        </p:nvSpPr>
        <p:spPr>
          <a:xfrm>
            <a:off x="4489705" y="4792830"/>
            <a:ext cx="6894576" cy="142848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ltLang="zh-CN" sz="1200" dirty="0"/>
              <a:t>.</a:t>
            </a:r>
          </a:p>
          <a:p>
            <a:pPr indent="-228600">
              <a:lnSpc>
                <a:spcPct val="90000"/>
              </a:lnSpc>
              <a:spcAft>
                <a:spcPts val="600"/>
              </a:spcAft>
              <a:buFont typeface="Arial" panose="020B0604020202020204" pitchFamily="34" charset="0"/>
              <a:buChar char="•"/>
            </a:pPr>
            <a:endParaRPr kumimoji="1" lang="en-US" altLang="zh-CN" sz="1200" dirty="0"/>
          </a:p>
        </p:txBody>
      </p:sp>
      <p:sp>
        <p:nvSpPr>
          <p:cNvPr id="8" name="Rectangle 3">
            <a:extLst>
              <a:ext uri="{FF2B5EF4-FFF2-40B4-BE49-F238E27FC236}">
                <a16:creationId xmlns:a16="http://schemas.microsoft.com/office/drawing/2014/main" id="{8D502121-E8F2-C793-36B4-E86CE7892632}"/>
              </a:ext>
            </a:extLst>
          </p:cNvPr>
          <p:cNvSpPr>
            <a:spLocks noChangeArrowheads="1"/>
          </p:cNvSpPr>
          <p:nvPr/>
        </p:nvSpPr>
        <p:spPr bwMode="auto">
          <a:xfrm>
            <a:off x="2815336" y="4826675"/>
            <a:ext cx="856894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algn="just" eaLnBrk="0" fontAlgn="base" hangingPunct="0">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Older Immigrant Demographic:</a:t>
            </a:r>
            <a:r>
              <a:rPr kumimoji="0" lang="en-US" altLang="en-US" sz="1400" b="0" i="0" u="none" strike="noStrike" cap="none" normalizeH="0" baseline="0" dirty="0">
                <a:ln>
                  <a:noFill/>
                </a:ln>
                <a:solidFill>
                  <a:schemeClr val="tx1"/>
                </a:solidFill>
                <a:effectLst/>
                <a:latin typeface="Arial" panose="020B0604020202020204" pitchFamily="34" charset="0"/>
              </a:rPr>
              <a:t> In 2021, over 25-year-olds constitute the majority of immigrants in Toronto (91%), the GTA (90%), and Canada (88%).</a:t>
            </a:r>
          </a:p>
          <a:p>
            <a:pPr lvl="8" algn="just" eaLnBrk="0" fontAlgn="base" hangingPunct="0">
              <a:spcBef>
                <a:spcPct val="0"/>
              </a:spcBef>
              <a:spcAft>
                <a:spcPct val="0"/>
              </a:spcAft>
            </a:pPr>
            <a:endParaRPr kumimoji="1" lang="en-US" altLang="zh-CN" sz="1400" dirty="0">
              <a:latin typeface="Times New Roman" panose="02020603050405020304" pitchFamily="18" charset="0"/>
              <a:ea typeface="+mj-ea"/>
              <a:cs typeface="Times New Roman" panose="02020603050405020304" pitchFamily="18" charset="0"/>
            </a:endParaRPr>
          </a:p>
          <a:p>
            <a:pPr lvl="8" algn="just" eaLnBrk="0" fontAlgn="base" hangingPunct="0">
              <a:spcBef>
                <a:spcPct val="0"/>
              </a:spcBef>
              <a:spcAft>
                <a:spcPct val="0"/>
              </a:spcAft>
            </a:pPr>
            <a:r>
              <a:rPr kumimoji="1" lang="en-US" altLang="zh-CN" sz="1400" dirty="0">
                <a:latin typeface="Times New Roman" panose="02020603050405020304" pitchFamily="18" charset="0"/>
                <a:ea typeface="+mj-ea"/>
                <a:cs typeface="Times New Roman" panose="02020603050405020304" pitchFamily="18" charset="0"/>
              </a:rPr>
              <a:t>Data source: </a:t>
            </a:r>
            <a:r>
              <a:rPr kumimoji="1" lang="en-US" altLang="zh-CN" sz="1400" dirty="0">
                <a:latin typeface="Times New Roman" panose="02020603050405020304" pitchFamily="18" charset="0"/>
                <a:ea typeface="+mj-ea"/>
                <a:cs typeface="Times New Roman" panose="02020603050405020304" pitchFamily="18" charset="0"/>
                <a:hlinkClick r:id="rId3"/>
              </a:rPr>
              <a:t>Migration by age</a:t>
            </a:r>
            <a:r>
              <a:rPr kumimoji="1" lang="en-US" altLang="zh-CN" sz="1400" dirty="0">
                <a:latin typeface="Times New Roman" panose="02020603050405020304" pitchFamily="18" charset="0"/>
                <a:ea typeface="+mj-ea"/>
                <a:cs typeface="Times New Roman" panose="02020603050405020304" pitchFamily="18" charset="0"/>
              </a:rPr>
              <a:t> </a:t>
            </a:r>
            <a:r>
              <a:rPr lang="en-US" sz="1400" b="1" i="0" dirty="0">
                <a:solidFill>
                  <a:srgbClr val="333333"/>
                </a:solidFill>
                <a:effectLst/>
                <a:latin typeface="Lato" panose="020F0502020204030203" pitchFamily="34" charset="0"/>
              </a:rPr>
              <a:t>Estimates of the components of international migration, by age and gender, annual</a:t>
            </a:r>
          </a:p>
          <a:p>
            <a:pPr lvl="8" algn="just" eaLnBrk="0" fontAlgn="base" hangingPunct="0">
              <a:spcBef>
                <a:spcPct val="0"/>
              </a:spcBef>
              <a:spcAft>
                <a:spcPct val="0"/>
              </a:spcAf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lvl="8" algn="just" eaLnBrk="0" fontAlgn="base" hangingPunct="0">
              <a:spcBef>
                <a:spcPct val="0"/>
              </a:spcBef>
              <a:spcAft>
                <a:spcPct val="0"/>
              </a:spcAf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100BBE62-2670-5D11-9111-D226C1D2797A}"/>
              </a:ext>
            </a:extLst>
          </p:cNvPr>
          <p:cNvSpPr>
            <a:spLocks noChangeArrowheads="1"/>
          </p:cNvSpPr>
          <p:nvPr/>
        </p:nvSpPr>
        <p:spPr bwMode="auto">
          <a:xfrm rot="10800000" flipV="1">
            <a:off x="6476492" y="3588339"/>
            <a:ext cx="4510024"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Youth Decline:</a:t>
            </a:r>
            <a:r>
              <a:rPr kumimoji="0" lang="en-US" altLang="en-US" sz="1400" b="0" i="0" u="none" strike="noStrike" cap="none" normalizeH="0" baseline="0" dirty="0">
                <a:ln>
                  <a:noFill/>
                </a:ln>
                <a:solidFill>
                  <a:schemeClr val="tx1"/>
                </a:solidFill>
                <a:effectLst/>
                <a:latin typeface="Arial" panose="020B0604020202020204" pitchFamily="34" charset="0"/>
              </a:rPr>
              <a:t> The under-25 immigrant population has decreased since 2016.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Consistent National Trend:</a:t>
            </a:r>
            <a:r>
              <a:rPr kumimoji="0" lang="en-US" altLang="en-US" sz="1400" b="0" i="0" u="none" strike="noStrike" cap="none" normalizeH="0" baseline="0" dirty="0">
                <a:ln>
                  <a:noFill/>
                </a:ln>
                <a:solidFill>
                  <a:schemeClr val="tx1"/>
                </a:solidFill>
                <a:effectLst/>
                <a:latin typeface="Arial" panose="020B0604020202020204" pitchFamily="34" charset="0"/>
              </a:rPr>
              <a:t> Similar patterns are observed across Toronto, GTA, and nationwide.</a:t>
            </a:r>
          </a:p>
        </p:txBody>
      </p:sp>
    </p:spTree>
    <p:extLst>
      <p:ext uri="{BB962C8B-B14F-4D97-AF65-F5344CB8AC3E}">
        <p14:creationId xmlns:p14="http://schemas.microsoft.com/office/powerpoint/2010/main" val="373919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51CE66A-D5E8-3D4F-A6B6-D809363A7AD7}"/>
              </a:ext>
            </a:extLst>
          </p:cNvPr>
          <p:cNvSpPr>
            <a:spLocks noGrp="1"/>
          </p:cNvSpPr>
          <p:nvPr>
            <p:ph type="title"/>
          </p:nvPr>
        </p:nvSpPr>
        <p:spPr>
          <a:xfrm>
            <a:off x="223520" y="640823"/>
            <a:ext cx="3905504" cy="5583148"/>
          </a:xfrm>
        </p:spPr>
        <p:txBody>
          <a:bodyPr vert="horz" lIns="91440" tIns="45720" rIns="91440" bIns="45720" rtlCol="0" anchor="ctr">
            <a:normAutofit/>
          </a:bodyPr>
          <a:lstStyle/>
          <a:p>
            <a:r>
              <a:rPr kumimoji="1" lang="en-US" altLang="zh-CN" sz="5400" dirty="0"/>
              <a:t>Generational Makeup of immigrant populations</a:t>
            </a:r>
            <a:endParaRPr kumimoji="1" lang="en-US" altLang="zh-CN" sz="5400" kern="1200" dirty="0">
              <a:solidFill>
                <a:schemeClr val="tx1"/>
              </a:solidFill>
              <a:latin typeface="+mj-lt"/>
              <a:ea typeface="+mj-ea"/>
              <a:cs typeface="+mj-cs"/>
            </a:endParaRPr>
          </a:p>
        </p:txBody>
      </p:sp>
      <p:sp>
        <p:nvSpPr>
          <p:cNvPr id="3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BD8A75CC-B9CF-174B-AFB6-EFE04FBD4AF2}"/>
              </a:ext>
            </a:extLst>
          </p:cNvPr>
          <p:cNvPicPr>
            <a:picLocks noGrp="1" noChangeAspect="1"/>
          </p:cNvPicPr>
          <p:nvPr>
            <p:ph idx="1"/>
          </p:nvPr>
        </p:nvPicPr>
        <p:blipFill>
          <a:blip r:embed="rId2"/>
          <a:srcRect l="-2847" r="-349"/>
          <a:stretch/>
        </p:blipFill>
        <p:spPr>
          <a:xfrm>
            <a:off x="4303776" y="630936"/>
            <a:ext cx="4517136" cy="3913632"/>
          </a:xfrm>
          <a:prstGeom prst="rect">
            <a:avLst/>
          </a:prstGeom>
        </p:spPr>
      </p:pic>
      <p:sp>
        <p:nvSpPr>
          <p:cNvPr id="3" name="文本框 2">
            <a:extLst>
              <a:ext uri="{FF2B5EF4-FFF2-40B4-BE49-F238E27FC236}">
                <a16:creationId xmlns:a16="http://schemas.microsoft.com/office/drawing/2014/main" id="{092A4B60-10FA-A140-8DC2-4376E0E3D7A8}"/>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kumimoji="1" lang="en-US" altLang="zh-CN" sz="1200" dirty="0"/>
          </a:p>
        </p:txBody>
      </p:sp>
      <p:sp>
        <p:nvSpPr>
          <p:cNvPr id="4" name="Rectangle 1">
            <a:extLst>
              <a:ext uri="{FF2B5EF4-FFF2-40B4-BE49-F238E27FC236}">
                <a16:creationId xmlns:a16="http://schemas.microsoft.com/office/drawing/2014/main" id="{8C8849AD-37F3-B550-86BA-C0CB952C673E}"/>
              </a:ext>
            </a:extLst>
          </p:cNvPr>
          <p:cNvSpPr>
            <a:spLocks noChangeArrowheads="1"/>
          </p:cNvSpPr>
          <p:nvPr/>
        </p:nvSpPr>
        <p:spPr bwMode="auto">
          <a:xfrm>
            <a:off x="4517571" y="4190626"/>
            <a:ext cx="7508095"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Toronto and the GTHA have a higher percentage of first-generation immigrants, reflecting recent immigration trends in urban centers.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Canada has a larger proportion of third-generation or more immigrants, highlighting long-term immigration and established communities.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Actionable Insight:</a:t>
            </a:r>
            <a:r>
              <a:rPr kumimoji="0" lang="en-US" altLang="en-US" sz="1800" b="0" i="0" u="none" strike="noStrike" cap="none" normalizeH="0" baseline="0" dirty="0">
                <a:ln>
                  <a:noFill/>
                </a:ln>
                <a:solidFill>
                  <a:schemeClr val="tx1"/>
                </a:solidFill>
                <a:effectLst/>
                <a:latin typeface="Arial" panose="020B0604020202020204" pitchFamily="34" charset="0"/>
              </a:rPr>
              <a:t> Develop policies and programs to support first-generation immigrants in Toronto and GTHA, while fostering inclusion in long-established communities.</a:t>
            </a:r>
          </a:p>
          <a:p>
            <a:pPr eaLnBrk="0" fontAlgn="base" hangingPunct="0">
              <a:spcBef>
                <a:spcPct val="0"/>
              </a:spcBef>
              <a:spcAft>
                <a:spcPct val="0"/>
              </a:spcAft>
              <a:buFontTx/>
              <a:buChar char="•"/>
            </a:pPr>
            <a:r>
              <a:rPr kumimoji="1" lang="en-US" altLang="zh-CN" sz="1400" dirty="0">
                <a:latin typeface="Times New Roman" panose="02020603050405020304" pitchFamily="18" charset="0"/>
                <a:ea typeface="+mj-ea"/>
                <a:cs typeface="Times New Roman" panose="02020603050405020304" pitchFamily="18" charset="0"/>
              </a:rPr>
              <a:t>Data source: </a:t>
            </a:r>
            <a:r>
              <a:rPr kumimoji="1" lang="en-US" altLang="zh-CN" sz="1400" dirty="0">
                <a:latin typeface="Times New Roman" panose="02020603050405020304" pitchFamily="18" charset="0"/>
                <a:ea typeface="+mj-ea"/>
                <a:cs typeface="Times New Roman" panose="02020603050405020304" pitchFamily="18" charset="0"/>
                <a:hlinkClick r:id="rId3"/>
              </a:rPr>
              <a:t>Migration by age</a:t>
            </a:r>
            <a:r>
              <a:rPr kumimoji="1" lang="en-US" altLang="zh-CN" sz="1400" dirty="0">
                <a:latin typeface="Times New Roman" panose="02020603050405020304" pitchFamily="18" charset="0"/>
                <a:ea typeface="+mj-ea"/>
                <a:cs typeface="Times New Roman" panose="02020603050405020304" pitchFamily="18" charset="0"/>
              </a:rPr>
              <a:t> </a:t>
            </a:r>
            <a:r>
              <a:rPr lang="en-US" sz="1400" b="1" i="0" dirty="0">
                <a:solidFill>
                  <a:srgbClr val="333333"/>
                </a:solidFill>
                <a:effectLst/>
                <a:latin typeface="Lato" panose="020F0502020204030203" pitchFamily="34" charset="0"/>
              </a:rPr>
              <a:t>Estimates of the components of international migration, by age and gender, annual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85498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3023</TotalTime>
  <Words>6718</Words>
  <Application>Microsoft Office PowerPoint</Application>
  <PresentationFormat>Widescreen</PresentationFormat>
  <Paragraphs>396</Paragraphs>
  <Slides>70</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等线</vt:lpstr>
      <vt:lpstr>等线 Light</vt:lpstr>
      <vt:lpstr>-apple-system</vt:lpstr>
      <vt:lpstr>Aptos</vt:lpstr>
      <vt:lpstr>Arial</vt:lpstr>
      <vt:lpstr>Calibri</vt:lpstr>
      <vt:lpstr>Lato</vt:lpstr>
      <vt:lpstr>Noto Sans</vt:lpstr>
      <vt:lpstr>Segoe UI</vt:lpstr>
      <vt:lpstr>Times New Roman</vt:lpstr>
      <vt:lpstr>Wingdings</vt:lpstr>
      <vt:lpstr>Office 主题​​</vt:lpstr>
      <vt:lpstr>ALY 6080:Final Presentation </vt:lpstr>
      <vt:lpstr>About United Way Greater Toronto(UWGT)</vt:lpstr>
      <vt:lpstr>Overview of Population and Demographics in the Greater Toronto Area </vt:lpstr>
      <vt:lpstr>Population by Canadian Province </vt:lpstr>
      <vt:lpstr>Population of Toronto CMA from 2011 to 2021</vt:lpstr>
      <vt:lpstr>Migration and Mobility Patterns by Region</vt:lpstr>
      <vt:lpstr>Age Distribution of Immigrants in Toronto </vt:lpstr>
      <vt:lpstr>Age of Immigrant population in 2016 and 2021</vt:lpstr>
      <vt:lpstr>Generational Makeup of immigrant populations</vt:lpstr>
      <vt:lpstr>Estimated Population by Racialized Group in Toronto GTA 2021 </vt:lpstr>
      <vt:lpstr>Projected Racialized groups population in 2041</vt:lpstr>
      <vt:lpstr>Projected Racialized population in 2041</vt:lpstr>
      <vt:lpstr>Most Youthful Toronto Neighborhoods</vt:lpstr>
      <vt:lpstr> Toronto Neighborhoods with most seniors</vt:lpstr>
      <vt:lpstr>Education in the Toronto populace</vt:lpstr>
      <vt:lpstr>Overview Of Housing</vt:lpstr>
      <vt:lpstr>Population living in core housing need in the Toronto CMA</vt:lpstr>
      <vt:lpstr>Proportion of Housing Types</vt:lpstr>
      <vt:lpstr>Households Seeking Subsidized Housing</vt:lpstr>
      <vt:lpstr>Eviction Trends in Toronto (2010-2018)</vt:lpstr>
      <vt:lpstr>Key Drivers of Evictions </vt:lpstr>
      <vt:lpstr>Impact on Homelessness</vt:lpstr>
      <vt:lpstr>Disparities in Homelessness Rates</vt:lpstr>
      <vt:lpstr>Centralized Waitlist Applications and Housing Placements (2019-2023)</vt:lpstr>
      <vt:lpstr>Housing Starts Predicted</vt:lpstr>
      <vt:lpstr>Overview of the Financial Stability in GTA </vt:lpstr>
      <vt:lpstr>Gini Indices – Inequality Measures in GTA (Census 2021)</vt:lpstr>
      <vt:lpstr>Gini Coefficient </vt:lpstr>
      <vt:lpstr>Gini Index prediction</vt:lpstr>
      <vt:lpstr>Gini Index Decision Tree</vt:lpstr>
      <vt:lpstr>Minimum vs Living Wages in GTA (2021-2022)</vt:lpstr>
      <vt:lpstr>Living Wage Prediction</vt:lpstr>
      <vt:lpstr>Prevalence of Low Income Based on LICO-AT (%)</vt:lpstr>
      <vt:lpstr>Low-Income Measure, After Tax (LIMAT) by Age in GTA (Census 2021)</vt:lpstr>
      <vt:lpstr>Total Income Levels in GTA (Census 2021)</vt:lpstr>
      <vt:lpstr>After-Tax Income Levels in GTA (Census 2021)</vt:lpstr>
      <vt:lpstr>Employment Income Levels in GTA (Census 2021)</vt:lpstr>
      <vt:lpstr>Overall Income Levels in GTA (Census 2021)</vt:lpstr>
      <vt:lpstr>Low Income Levels Prediction</vt:lpstr>
      <vt:lpstr>Low Income Prediction with Social Mobility considered</vt:lpstr>
      <vt:lpstr>Government Transfer (%) of Budget by Region</vt:lpstr>
      <vt:lpstr>       Unemployment Rate in GTA (Census 2021)</vt:lpstr>
      <vt:lpstr>Peel Unemployment Prediction</vt:lpstr>
      <vt:lpstr>Short-Term Unemployment York</vt:lpstr>
      <vt:lpstr>Percentage of 15-to 29-year-olds in education and not in education by labour force status (2020-21) </vt:lpstr>
      <vt:lpstr>Education Levels of Working Poor Canadians (2021)</vt:lpstr>
      <vt:lpstr>Overview of community services sector support</vt:lpstr>
      <vt:lpstr>Operating Budget by NGOs in Ontario </vt:lpstr>
      <vt:lpstr>Demand for services by NGOs in Ontario </vt:lpstr>
      <vt:lpstr>Financial Forecast of NGO’S in Ontario</vt:lpstr>
      <vt:lpstr>Financial Forecast of NGO’S in Ontario</vt:lpstr>
      <vt:lpstr>Impact of shortages on Ontario NGO’s in 2022, 2033 and 2024 </vt:lpstr>
      <vt:lpstr>Shortages impact on NGOs in Ontario </vt:lpstr>
      <vt:lpstr>NGO’s skill shortages in Ontario -2024 </vt:lpstr>
      <vt:lpstr>NGO’s skill shortages in Ontario -2024</vt:lpstr>
      <vt:lpstr>Overview of Engaged Residents</vt:lpstr>
      <vt:lpstr>Overview of Engaged Residents </vt:lpstr>
      <vt:lpstr> High Confidence in Institutions and Trust in the Media by Province </vt:lpstr>
      <vt:lpstr>Summary of Self-Perceived Racial Discrimination Before and After the Pandemic</vt:lpstr>
      <vt:lpstr>Self-Perceived Reasons for Discrimination Pre and Post Pandemic</vt:lpstr>
      <vt:lpstr>Trust in Institutions in Canada (Fall 2022 – Spring 2023)</vt:lpstr>
      <vt:lpstr>Trust in Society by Sense of Belonging</vt:lpstr>
      <vt:lpstr>Relationship Between Trust in Society and Sense of Belonging</vt:lpstr>
      <vt:lpstr>Relationship Between Trust in Society and Sense of Belonging</vt:lpstr>
      <vt:lpstr>Insights on Age-Based Trust in Neighbors and Implications for Social Cohesion</vt:lpstr>
      <vt:lpstr>References</vt:lpstr>
      <vt:lpstr>References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Shicheng Wan</dc:creator>
  <cp:lastModifiedBy>syed faizan</cp:lastModifiedBy>
  <cp:revision>25</cp:revision>
  <dcterms:created xsi:type="dcterms:W3CDTF">2024-10-17T21:27:45Z</dcterms:created>
  <dcterms:modified xsi:type="dcterms:W3CDTF">2024-11-27T16:26:55Z</dcterms:modified>
</cp:coreProperties>
</file>